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2" r:id="rId17"/>
    <p:sldId id="273" r:id="rId18"/>
    <p:sldId id="270" r:id="rId19"/>
    <p:sldId id="271" r:id="rId20"/>
    <p:sldId id="274" r:id="rId21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80" d="100"/>
          <a:sy n="180" d="100"/>
        </p:scale>
        <p:origin x="1296" y="29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1147-7909-4932-8727-EDE5AA7AC80E}" type="datetimeFigureOut">
              <a:rPr lang="it-IT" smtClean="0"/>
              <a:t>12/12/2014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B165B-2A05-4F43-B865-ACE3F7E863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24530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1147-7909-4932-8727-EDE5AA7AC80E}" type="datetimeFigureOut">
              <a:rPr lang="it-IT" smtClean="0"/>
              <a:t>12/12/2014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B165B-2A05-4F43-B865-ACE3F7E863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1519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1147-7909-4932-8727-EDE5AA7AC80E}" type="datetimeFigureOut">
              <a:rPr lang="it-IT" smtClean="0"/>
              <a:t>12/12/2014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B165B-2A05-4F43-B865-ACE3F7E863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6427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1147-7909-4932-8727-EDE5AA7AC80E}" type="datetimeFigureOut">
              <a:rPr lang="it-IT" smtClean="0"/>
              <a:t>12/12/2014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B165B-2A05-4F43-B865-ACE3F7E863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6962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1147-7909-4932-8727-EDE5AA7AC80E}" type="datetimeFigureOut">
              <a:rPr lang="it-IT" smtClean="0"/>
              <a:t>12/12/2014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B165B-2A05-4F43-B865-ACE3F7E863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4145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1147-7909-4932-8727-EDE5AA7AC80E}" type="datetimeFigureOut">
              <a:rPr lang="it-IT" smtClean="0"/>
              <a:t>12/12/2014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B165B-2A05-4F43-B865-ACE3F7E863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2558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1147-7909-4932-8727-EDE5AA7AC80E}" type="datetimeFigureOut">
              <a:rPr lang="it-IT" smtClean="0"/>
              <a:t>12/12/2014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B165B-2A05-4F43-B865-ACE3F7E863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72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1147-7909-4932-8727-EDE5AA7AC80E}" type="datetimeFigureOut">
              <a:rPr lang="it-IT" smtClean="0"/>
              <a:t>12/12/2014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B165B-2A05-4F43-B865-ACE3F7E863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8781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1147-7909-4932-8727-EDE5AA7AC80E}" type="datetimeFigureOut">
              <a:rPr lang="it-IT" smtClean="0"/>
              <a:t>12/12/2014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B165B-2A05-4F43-B865-ACE3F7E863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5420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1147-7909-4932-8727-EDE5AA7AC80E}" type="datetimeFigureOut">
              <a:rPr lang="it-IT" smtClean="0"/>
              <a:t>12/12/2014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B165B-2A05-4F43-B865-ACE3F7E863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7205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41147-7909-4932-8727-EDE5AA7AC80E}" type="datetimeFigureOut">
              <a:rPr lang="it-IT" smtClean="0"/>
              <a:t>12/12/2014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B165B-2A05-4F43-B865-ACE3F7E863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5100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41147-7909-4932-8727-EDE5AA7AC80E}" type="datetimeFigureOut">
              <a:rPr lang="it-IT" smtClean="0"/>
              <a:t>12/12/2014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2B165B-2A05-4F43-B865-ACE3F7E8638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8614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2195736" y="2273301"/>
            <a:ext cx="6196023" cy="3721101"/>
            <a:chOff x="954" y="995"/>
            <a:chExt cx="3903" cy="2344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954" y="996"/>
              <a:ext cx="3852" cy="2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954" y="995"/>
              <a:ext cx="96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L’insegnante deve essere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1872" y="995"/>
              <a:ext cx="95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informato e consapevole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2781" y="995"/>
              <a:ext cx="190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, capace, pertanto, di gestire nelle proprie scuole le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1872" y="1086"/>
              <a:ext cx="909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954" y="1118"/>
              <a:ext cx="381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problematiche relative ai diritti e ai doveri di una professione intellettuale che si esercita quotidianamente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4724" y="1118"/>
              <a:ext cx="6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1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.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4746" y="1118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954" y="1212"/>
              <a:ext cx="379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954" y="1242"/>
              <a:ext cx="10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G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1010" y="1242"/>
              <a:ext cx="25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li inse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1215" y="1242"/>
              <a:ext cx="29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gnanti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1461" y="1242"/>
              <a:ext cx="875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dovrebbero e possono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2286" y="1242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2306" y="1242"/>
              <a:ext cx="165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svolgere la loro funzione fondamentale in un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3904" y="1242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3925" y="1242"/>
              <a:ext cx="81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quadro di certezze di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1010" y="1336"/>
              <a:ext cx="366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954" y="1366"/>
              <a:ext cx="331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diritti, d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23"/>
            <p:cNvSpPr>
              <a:spLocks noChangeArrowheads="1"/>
            </p:cNvSpPr>
            <p:nvPr/>
          </p:nvSpPr>
          <p:spPr bwMode="auto">
            <a:xfrm>
              <a:off x="1239" y="1366"/>
              <a:ext cx="3135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overi e responsabilità, con la  centralità del collegio dei docenti per le scelte didattiche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24"/>
            <p:cNvSpPr>
              <a:spLocks noChangeArrowheads="1"/>
            </p:cNvSpPr>
            <p:nvPr/>
          </p:nvSpPr>
          <p:spPr bwMode="auto">
            <a:xfrm>
              <a:off x="4322" y="1366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Rectangle 25"/>
            <p:cNvSpPr>
              <a:spLocks noChangeArrowheads="1"/>
            </p:cNvSpPr>
            <p:nvPr/>
          </p:nvSpPr>
          <p:spPr bwMode="auto">
            <a:xfrm>
              <a:off x="954" y="1460"/>
              <a:ext cx="336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25" name="Rectangle 26"/>
            <p:cNvSpPr>
              <a:spLocks noChangeArrowheads="1"/>
            </p:cNvSpPr>
            <p:nvPr/>
          </p:nvSpPr>
          <p:spPr bwMode="auto">
            <a:xfrm>
              <a:off x="954" y="1569"/>
              <a:ext cx="118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Alla base di tutto, l’art. 33 della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2092" y="1569"/>
              <a:ext cx="267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Costituzione italiana e gli artt. 27 e 31 della Carta dei diritti fondamentali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Rectangle 28"/>
            <p:cNvSpPr>
              <a:spLocks noChangeArrowheads="1"/>
            </p:cNvSpPr>
            <p:nvPr/>
          </p:nvSpPr>
          <p:spPr bwMode="auto">
            <a:xfrm>
              <a:off x="954" y="1693"/>
              <a:ext cx="77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dell’Unione Europea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Rectangle 29"/>
            <p:cNvSpPr>
              <a:spLocks noChangeArrowheads="1"/>
            </p:cNvSpPr>
            <p:nvPr/>
          </p:nvSpPr>
          <p:spPr bwMode="auto">
            <a:xfrm>
              <a:off x="1685" y="1693"/>
              <a:ext cx="8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ectangle 30"/>
            <p:cNvSpPr>
              <a:spLocks noChangeArrowheads="1"/>
            </p:cNvSpPr>
            <p:nvPr/>
          </p:nvSpPr>
          <p:spPr bwMode="auto">
            <a:xfrm>
              <a:off x="1724" y="1693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Rectangle 31"/>
            <p:cNvSpPr>
              <a:spLocks noChangeArrowheads="1"/>
            </p:cNvSpPr>
            <p:nvPr/>
          </p:nvSpPr>
          <p:spPr bwMode="auto">
            <a:xfrm>
              <a:off x="2048" y="1897"/>
              <a:ext cx="171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La libertà di insegnamento è un valore solenne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Rectangle 32"/>
            <p:cNvSpPr>
              <a:spLocks noChangeArrowheads="1"/>
            </p:cNvSpPr>
            <p:nvPr/>
          </p:nvSpPr>
          <p:spPr bwMode="auto">
            <a:xfrm>
              <a:off x="3716" y="1897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4" name="Rectangle 33"/>
            <p:cNvSpPr>
              <a:spLocks noChangeArrowheads="1"/>
            </p:cNvSpPr>
            <p:nvPr/>
          </p:nvSpPr>
          <p:spPr bwMode="auto">
            <a:xfrm>
              <a:off x="2048" y="1991"/>
              <a:ext cx="166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1025" name="Rectangle 34"/>
            <p:cNvSpPr>
              <a:spLocks noChangeArrowheads="1"/>
            </p:cNvSpPr>
            <p:nvPr/>
          </p:nvSpPr>
          <p:spPr bwMode="auto">
            <a:xfrm>
              <a:off x="954" y="2099"/>
              <a:ext cx="113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Far rispettare i diritti/doveri è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6" name="Rectangle 35"/>
            <p:cNvSpPr>
              <a:spLocks noChangeArrowheads="1"/>
            </p:cNvSpPr>
            <p:nvPr/>
          </p:nvSpPr>
          <p:spPr bwMode="auto">
            <a:xfrm>
              <a:off x="2040" y="2099"/>
              <a:ext cx="281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anche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8" name="Rectangle 36"/>
            <p:cNvSpPr>
              <a:spLocks noChangeArrowheads="1"/>
            </p:cNvSpPr>
            <p:nvPr/>
          </p:nvSpPr>
          <p:spPr bwMode="auto">
            <a:xfrm>
              <a:off x="2275" y="2099"/>
              <a:ext cx="135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compito del dirigente scolastico che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9" name="Rectangle 37"/>
            <p:cNvSpPr>
              <a:spLocks noChangeArrowheads="1"/>
            </p:cNvSpPr>
            <p:nvPr/>
          </p:nvSpPr>
          <p:spPr bwMode="auto">
            <a:xfrm>
              <a:off x="3579" y="2099"/>
              <a:ext cx="101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deve operare in vista di un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0" name="Rectangle 38"/>
            <p:cNvSpPr>
              <a:spLocks noChangeArrowheads="1"/>
            </p:cNvSpPr>
            <p:nvPr/>
          </p:nvSpPr>
          <p:spPr bwMode="auto">
            <a:xfrm>
              <a:off x="954" y="2224"/>
              <a:ext cx="72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rapporto armonico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1" name="Rectangle 39"/>
            <p:cNvSpPr>
              <a:spLocks noChangeArrowheads="1"/>
            </p:cNvSpPr>
            <p:nvPr/>
          </p:nvSpPr>
          <p:spPr bwMode="auto">
            <a:xfrm>
              <a:off x="1633" y="2224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2" name="Rectangle 40"/>
            <p:cNvSpPr>
              <a:spLocks noChangeArrowheads="1"/>
            </p:cNvSpPr>
            <p:nvPr/>
          </p:nvSpPr>
          <p:spPr bwMode="auto">
            <a:xfrm>
              <a:off x="1652" y="2224"/>
              <a:ext cx="43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tra le varie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3" name="Rectangle 41"/>
            <p:cNvSpPr>
              <a:spLocks noChangeArrowheads="1"/>
            </p:cNvSpPr>
            <p:nvPr/>
          </p:nvSpPr>
          <p:spPr bwMode="auto">
            <a:xfrm>
              <a:off x="2035" y="2224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4" name="Rectangle 42"/>
            <p:cNvSpPr>
              <a:spLocks noChangeArrowheads="1"/>
            </p:cNvSpPr>
            <p:nvPr/>
          </p:nvSpPr>
          <p:spPr bwMode="auto">
            <a:xfrm>
              <a:off x="2055" y="2224"/>
              <a:ext cx="94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componenti della scuola: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5" name="Rectangle 43"/>
            <p:cNvSpPr>
              <a:spLocks noChangeArrowheads="1"/>
            </p:cNvSpPr>
            <p:nvPr/>
          </p:nvSpPr>
          <p:spPr bwMode="auto">
            <a:xfrm>
              <a:off x="2949" y="2224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6" name="Rectangle 44"/>
            <p:cNvSpPr>
              <a:spLocks noChangeArrowheads="1"/>
            </p:cNvSpPr>
            <p:nvPr/>
          </p:nvSpPr>
          <p:spPr bwMode="auto">
            <a:xfrm>
              <a:off x="954" y="2427"/>
              <a:ext cx="10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Il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7" name="Rectangle 45"/>
            <p:cNvSpPr>
              <a:spLocks noChangeArrowheads="1"/>
            </p:cNvSpPr>
            <p:nvPr/>
          </p:nvSpPr>
          <p:spPr bwMode="auto">
            <a:xfrm>
              <a:off x="1016" y="2427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8" name="Rectangle 46"/>
            <p:cNvSpPr>
              <a:spLocks noChangeArrowheads="1"/>
            </p:cNvSpPr>
            <p:nvPr/>
          </p:nvSpPr>
          <p:spPr bwMode="auto">
            <a:xfrm>
              <a:off x="1037" y="2427"/>
              <a:ext cx="291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rapporto di lavoro è regolato dal CCNL(Contratto Collettivo Nazionale di Lavoro)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9" name="Rectangle 47"/>
            <p:cNvSpPr>
              <a:spLocks noChangeArrowheads="1"/>
            </p:cNvSpPr>
            <p:nvPr/>
          </p:nvSpPr>
          <p:spPr bwMode="auto">
            <a:xfrm>
              <a:off x="3892" y="2427"/>
              <a:ext cx="9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;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0" name="Rectangle 48"/>
            <p:cNvSpPr>
              <a:spLocks noChangeArrowheads="1"/>
            </p:cNvSpPr>
            <p:nvPr/>
          </p:nvSpPr>
          <p:spPr bwMode="auto">
            <a:xfrm>
              <a:off x="3936" y="2427"/>
              <a:ext cx="8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il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1" name="Rectangle 49"/>
            <p:cNvSpPr>
              <a:spLocks noChangeArrowheads="1"/>
            </p:cNvSpPr>
            <p:nvPr/>
          </p:nvSpPr>
          <p:spPr bwMode="auto">
            <a:xfrm>
              <a:off x="3976" y="2427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2" name="Rectangle 50"/>
            <p:cNvSpPr>
              <a:spLocks noChangeArrowheads="1"/>
            </p:cNvSpPr>
            <p:nvPr/>
          </p:nvSpPr>
          <p:spPr bwMode="auto">
            <a:xfrm>
              <a:off x="3996" y="2427"/>
              <a:ext cx="3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vigente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3" name="Rectangle 51"/>
            <p:cNvSpPr>
              <a:spLocks noChangeArrowheads="1"/>
            </p:cNvSpPr>
            <p:nvPr/>
          </p:nvSpPr>
          <p:spPr bwMode="auto">
            <a:xfrm>
              <a:off x="4281" y="2427"/>
              <a:ext cx="57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contratto (pur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4" name="Rectangle 52"/>
            <p:cNvSpPr>
              <a:spLocks noChangeArrowheads="1"/>
            </p:cNvSpPr>
            <p:nvPr/>
          </p:nvSpPr>
          <p:spPr bwMode="auto">
            <a:xfrm>
              <a:off x="954" y="2520"/>
              <a:ext cx="383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1045" name="Rectangle 53"/>
            <p:cNvSpPr>
              <a:spLocks noChangeArrowheads="1"/>
            </p:cNvSpPr>
            <p:nvPr/>
          </p:nvSpPr>
          <p:spPr bwMode="auto">
            <a:xfrm>
              <a:off x="954" y="2551"/>
              <a:ext cx="1851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essendo scaduto il 1 gennaio2010) definisce al cap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6" name="Rectangle 54"/>
            <p:cNvSpPr>
              <a:spLocks noChangeArrowheads="1"/>
            </p:cNvSpPr>
            <p:nvPr/>
          </p:nvSpPr>
          <p:spPr bwMode="auto">
            <a:xfrm>
              <a:off x="2755" y="2551"/>
              <a:ext cx="49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o IV (artt. 24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7" name="Rectangle 55"/>
            <p:cNvSpPr>
              <a:spLocks noChangeArrowheads="1"/>
            </p:cNvSpPr>
            <p:nvPr/>
          </p:nvSpPr>
          <p:spPr bwMode="auto">
            <a:xfrm>
              <a:off x="3204" y="2551"/>
              <a:ext cx="7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-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8" name="Rectangle 56"/>
            <p:cNvSpPr>
              <a:spLocks noChangeArrowheads="1"/>
            </p:cNvSpPr>
            <p:nvPr/>
          </p:nvSpPr>
          <p:spPr bwMode="auto">
            <a:xfrm>
              <a:off x="3229" y="2551"/>
              <a:ext cx="1601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35) le norme essenziali inerenti la funzione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9" name="Rectangle 57"/>
            <p:cNvSpPr>
              <a:spLocks noChangeArrowheads="1"/>
            </p:cNvSpPr>
            <p:nvPr/>
          </p:nvSpPr>
          <p:spPr bwMode="auto">
            <a:xfrm>
              <a:off x="954" y="2644"/>
              <a:ext cx="380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1050" name="Rectangle 58"/>
            <p:cNvSpPr>
              <a:spLocks noChangeArrowheads="1"/>
            </p:cNvSpPr>
            <p:nvPr/>
          </p:nvSpPr>
          <p:spPr bwMode="auto">
            <a:xfrm>
              <a:off x="954" y="2674"/>
              <a:ext cx="205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docente. Altre norme fondamentali di riferimento sono: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1" name="Rectangle 59"/>
            <p:cNvSpPr>
              <a:spLocks noChangeArrowheads="1"/>
            </p:cNvSpPr>
            <p:nvPr/>
          </p:nvSpPr>
          <p:spPr bwMode="auto">
            <a:xfrm>
              <a:off x="2955" y="2674"/>
              <a:ext cx="7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-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2" name="Rectangle 60"/>
            <p:cNvSpPr>
              <a:spLocks noChangeArrowheads="1"/>
            </p:cNvSpPr>
            <p:nvPr/>
          </p:nvSpPr>
          <p:spPr bwMode="auto">
            <a:xfrm>
              <a:off x="2982" y="2674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3" name="Rectangle 61"/>
            <p:cNvSpPr>
              <a:spLocks noChangeArrowheads="1"/>
            </p:cNvSpPr>
            <p:nvPr/>
          </p:nvSpPr>
          <p:spPr bwMode="auto">
            <a:xfrm>
              <a:off x="3002" y="2674"/>
              <a:ext cx="16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il D.lgs 16/4/1994, n. 297 (Testo Unico della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4" name="Rectangle 62"/>
            <p:cNvSpPr>
              <a:spLocks noChangeArrowheads="1"/>
            </p:cNvSpPr>
            <p:nvPr/>
          </p:nvSpPr>
          <p:spPr bwMode="auto">
            <a:xfrm>
              <a:off x="954" y="2767"/>
              <a:ext cx="360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1055" name="Rectangle 63"/>
            <p:cNvSpPr>
              <a:spLocks noChangeArrowheads="1"/>
            </p:cNvSpPr>
            <p:nvPr/>
          </p:nvSpPr>
          <p:spPr bwMode="auto">
            <a:xfrm>
              <a:off x="954" y="2797"/>
              <a:ext cx="97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legislazione in materia di i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6" name="Rectangle 64"/>
            <p:cNvSpPr>
              <a:spLocks noChangeArrowheads="1"/>
            </p:cNvSpPr>
            <p:nvPr/>
          </p:nvSpPr>
          <p:spPr bwMode="auto">
            <a:xfrm>
              <a:off x="1881" y="2797"/>
              <a:ext cx="110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struzione) con particolare rife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7" name="Rectangle 65"/>
            <p:cNvSpPr>
              <a:spLocks noChangeArrowheads="1"/>
            </p:cNvSpPr>
            <p:nvPr/>
          </p:nvSpPr>
          <p:spPr bwMode="auto">
            <a:xfrm>
              <a:off x="2940" y="2797"/>
              <a:ext cx="98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rimento agli artt. 395, 447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8" name="Rectangle 66"/>
            <p:cNvSpPr>
              <a:spLocks noChangeArrowheads="1"/>
            </p:cNvSpPr>
            <p:nvPr/>
          </p:nvSpPr>
          <p:spPr bwMode="auto">
            <a:xfrm>
              <a:off x="3874" y="2797"/>
              <a:ext cx="7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-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9" name="Rectangle 67"/>
            <p:cNvSpPr>
              <a:spLocks noChangeArrowheads="1"/>
            </p:cNvSpPr>
            <p:nvPr/>
          </p:nvSpPr>
          <p:spPr bwMode="auto">
            <a:xfrm>
              <a:off x="3901" y="2797"/>
              <a:ext cx="31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452, 49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0" name="Rectangle 68"/>
            <p:cNvSpPr>
              <a:spLocks noChangeArrowheads="1"/>
            </p:cNvSpPr>
            <p:nvPr/>
          </p:nvSpPr>
          <p:spPr bwMode="auto">
            <a:xfrm>
              <a:off x="4166" y="2797"/>
              <a:ext cx="115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1;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1" name="Rectangle 69"/>
            <p:cNvSpPr>
              <a:spLocks noChangeArrowheads="1"/>
            </p:cNvSpPr>
            <p:nvPr/>
          </p:nvSpPr>
          <p:spPr bwMode="auto">
            <a:xfrm>
              <a:off x="4235" y="2797"/>
              <a:ext cx="7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-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2" name="Rectangle 70"/>
            <p:cNvSpPr>
              <a:spLocks noChangeArrowheads="1"/>
            </p:cNvSpPr>
            <p:nvPr/>
          </p:nvSpPr>
          <p:spPr bwMode="auto">
            <a:xfrm>
              <a:off x="4262" y="2797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3" name="Rectangle 71"/>
            <p:cNvSpPr>
              <a:spLocks noChangeArrowheads="1"/>
            </p:cNvSpPr>
            <p:nvPr/>
          </p:nvSpPr>
          <p:spPr bwMode="auto">
            <a:xfrm>
              <a:off x="4282" y="2797"/>
              <a:ext cx="41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il Decreto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4" name="Rectangle 72"/>
            <p:cNvSpPr>
              <a:spLocks noChangeArrowheads="1"/>
            </p:cNvSpPr>
            <p:nvPr/>
          </p:nvSpPr>
          <p:spPr bwMode="auto">
            <a:xfrm>
              <a:off x="954" y="2891"/>
              <a:ext cx="367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1065" name="Rectangle 73"/>
            <p:cNvSpPr>
              <a:spLocks noChangeArrowheads="1"/>
            </p:cNvSpPr>
            <p:nvPr/>
          </p:nvSpPr>
          <p:spPr bwMode="auto">
            <a:xfrm>
              <a:off x="954" y="2922"/>
              <a:ext cx="55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8/3/1999, n. 2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6" name="Rectangle 74"/>
            <p:cNvSpPr>
              <a:spLocks noChangeArrowheads="1"/>
            </p:cNvSpPr>
            <p:nvPr/>
          </p:nvSpPr>
          <p:spPr bwMode="auto">
            <a:xfrm>
              <a:off x="1465" y="2922"/>
              <a:ext cx="91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7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7" name="Rectangle 75"/>
            <p:cNvSpPr>
              <a:spLocks noChangeArrowheads="1"/>
            </p:cNvSpPr>
            <p:nvPr/>
          </p:nvSpPr>
          <p:spPr bwMode="auto">
            <a:xfrm>
              <a:off x="1510" y="2922"/>
              <a:ext cx="158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5 (Regolamento sull’autonomia scolastica);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8" name="Rectangle 76"/>
            <p:cNvSpPr>
              <a:spLocks noChangeArrowheads="1"/>
            </p:cNvSpPr>
            <p:nvPr/>
          </p:nvSpPr>
          <p:spPr bwMode="auto">
            <a:xfrm>
              <a:off x="3045" y="2922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9" name="Rectangle 77"/>
            <p:cNvSpPr>
              <a:spLocks noChangeArrowheads="1"/>
            </p:cNvSpPr>
            <p:nvPr/>
          </p:nvSpPr>
          <p:spPr bwMode="auto">
            <a:xfrm>
              <a:off x="3065" y="2922"/>
              <a:ext cx="9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e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70" name="Rectangle 78"/>
            <p:cNvSpPr>
              <a:spLocks noChangeArrowheads="1"/>
            </p:cNvSpPr>
            <p:nvPr/>
          </p:nvSpPr>
          <p:spPr bwMode="auto">
            <a:xfrm>
              <a:off x="3109" y="2922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71" name="Rectangle 79"/>
            <p:cNvSpPr>
              <a:spLocks noChangeArrowheads="1"/>
            </p:cNvSpPr>
            <p:nvPr/>
          </p:nvSpPr>
          <p:spPr bwMode="auto">
            <a:xfrm>
              <a:off x="954" y="3016"/>
              <a:ext cx="215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1072" name="Rectangle 80"/>
            <p:cNvSpPr>
              <a:spLocks noChangeArrowheads="1"/>
            </p:cNvSpPr>
            <p:nvPr/>
          </p:nvSpPr>
          <p:spPr bwMode="auto">
            <a:xfrm>
              <a:off x="954" y="3126"/>
              <a:ext cx="28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          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73" name="Rectangle 81"/>
            <p:cNvSpPr>
              <a:spLocks noChangeArrowheads="1"/>
            </p:cNvSpPr>
            <p:nvPr/>
          </p:nvSpPr>
          <p:spPr bwMode="auto">
            <a:xfrm>
              <a:off x="1193" y="3126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74" name="Rectangle 82"/>
            <p:cNvSpPr>
              <a:spLocks noChangeArrowheads="1"/>
            </p:cNvSpPr>
            <p:nvPr/>
          </p:nvSpPr>
          <p:spPr bwMode="auto">
            <a:xfrm>
              <a:off x="1213" y="3126"/>
              <a:ext cx="323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Il Codice di comportamento per tutti i dipendenti M.I.U.R. , D. M. DEL 30 GIUGNO 2014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75" name="Rectangle 83"/>
            <p:cNvSpPr>
              <a:spLocks noChangeArrowheads="1"/>
            </p:cNvSpPr>
            <p:nvPr/>
          </p:nvSpPr>
          <p:spPr bwMode="auto">
            <a:xfrm>
              <a:off x="4386" y="3126"/>
              <a:ext cx="20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15927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700808"/>
            <a:ext cx="6115050" cy="1820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65958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28800"/>
            <a:ext cx="611505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8769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636912"/>
            <a:ext cx="6115050" cy="1233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9231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44824"/>
            <a:ext cx="6115050" cy="259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48987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412776"/>
            <a:ext cx="6115050" cy="358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63583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514475" y="2381251"/>
            <a:ext cx="6115051" cy="2087563"/>
            <a:chOff x="954" y="1500"/>
            <a:chExt cx="3852" cy="1315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954" y="1501"/>
              <a:ext cx="3852" cy="1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954" y="1500"/>
              <a:ext cx="3621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La Cassazione per la prima volta ha inquadrato l’insulto non come una lite comune, ma come una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954" y="1623"/>
              <a:ext cx="341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minaccia per il sistema scolastico, e l’imputazione di oltraggio a pubblico ufficiale è un tenta</a:t>
              </a: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4311" y="1623"/>
              <a:ext cx="29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tivo di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954" y="1747"/>
              <a:ext cx="3226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conferire agli insegnanti l’autorevolezza necessaria a svolgere il loro incarico, visto che </a:t>
              </a: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954" y="1870"/>
              <a:ext cx="3599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l’autorità del passato, oggi quasi inesistente, è stata spesso usata in modo diseducativo e iniquo. </a:t>
              </a: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954" y="1994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2043" y="1994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954" y="2118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954" y="2242"/>
              <a:ext cx="2497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                                                                                  La Cassazione specifica</a:t>
              </a: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3431" y="2242"/>
              <a:ext cx="997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che non si sarebbe potuto </a:t>
              </a: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954" y="2364"/>
              <a:ext cx="384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contestare il reato di oltraggio se l’insulto della mamma non fosse stato pronunciato apertamente «nei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954" y="2488"/>
              <a:ext cx="369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locali scolastici in modo da essere percepito da più persone», sottolineando quindi l’esigenza che la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954" y="2613"/>
              <a:ext cx="90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scuola, come presidio d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1811" y="2613"/>
              <a:ext cx="191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i istruzione, non diventi un luogo di diverbi o risse.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3673" y="2613"/>
              <a:ext cx="6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50104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403350" y="3163891"/>
            <a:ext cx="6115050" cy="520701"/>
            <a:chOff x="884" y="1993"/>
            <a:chExt cx="3852" cy="328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884" y="1994"/>
              <a:ext cx="385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 sz="2400" dirty="0"/>
            </a:p>
          </p:txBody>
        </p:sp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954" y="1993"/>
              <a:ext cx="3394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Per questo </a:t>
              </a:r>
              <a:r>
                <a:rPr kumimoji="0" lang="it-IT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nelle situazioni in cui ci siano offese e minacce ai docenti, esse devono essere </a:t>
              </a:r>
              <a:r>
                <a:rPr kumimoji="0" lang="it-IT" sz="11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riferi</a:t>
              </a: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4317" y="1993"/>
              <a:ext cx="14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te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954" y="2086"/>
              <a:ext cx="343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954" y="2118"/>
              <a:ext cx="109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immediatamente per iscritto </a:t>
              </a: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2001" y="2118"/>
              <a:ext cx="117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al dirigente con nota specifica e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3132" y="2118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3152" y="2118"/>
              <a:ext cx="51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non limitarsi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3617" y="2118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3638" y="2118"/>
              <a:ext cx="31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 riferir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3902" y="2118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l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3922" y="2118"/>
              <a:ext cx="58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e verbalmente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4462" y="2118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954" y="2211"/>
              <a:ext cx="348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27342801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475" y="2266950"/>
            <a:ext cx="6115050" cy="358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99630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475" y="3265488"/>
            <a:ext cx="6115050" cy="32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25032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514475" y="1438275"/>
            <a:ext cx="6191250" cy="3976688"/>
            <a:chOff x="954" y="906"/>
            <a:chExt cx="3900" cy="2505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954" y="906"/>
              <a:ext cx="3852" cy="2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2146" y="906"/>
              <a:ext cx="152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L’insegnante ha l’obbligo della vigilanza: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3617" y="906"/>
              <a:ext cx="6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2146" y="997"/>
              <a:ext cx="1471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954" y="1108"/>
              <a:ext cx="176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spetta al Consiglio d’istituto l’adozione del regol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2670" y="1108"/>
              <a:ext cx="212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amento interno che fra le altre cose stabilisce le modalità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954" y="1232"/>
              <a:ext cx="371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della vigilanza  nell’intero periodo delle lezioni;  gli insegnanti sono responsabili dei danni causati dagli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954" y="1356"/>
              <a:ext cx="313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alunni sotto la loro sorveglianza,  ma vengono scagionati se provano di non aver potut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4029" y="1356"/>
              <a:ext cx="77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o impedire il fatto o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954" y="1479"/>
              <a:ext cx="390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se il danno è causato da un’azione “repentina e imprevedibile” dell’alunno;  l’insegnante è responsabile dei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954" y="1602"/>
              <a:ext cx="385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danni recati da un alunno a un altro se egli lascia l’aula senza sorveglianza dopo aver preso in consegna l’in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4762" y="1602"/>
              <a:ext cx="7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-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954" y="1726"/>
              <a:ext cx="46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tera classe.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1375" y="1726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1834" y="1726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1983" y="1726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2003" y="1726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2267" y="1726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1378" y="1726"/>
              <a:ext cx="2898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it-IT" sz="1100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E’</a:t>
              </a:r>
              <a:r>
                <a:rPr kumimoji="0" lang="it-IT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r>
                <a:rPr kumimoji="0" lang="it-IT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però ammessa la prova liberatoria, nel senso che, </a:t>
              </a:r>
              <a:r>
                <a:rPr kumimoji="0" lang="it-IT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se </a:t>
              </a: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Rectangle 23"/>
            <p:cNvSpPr>
              <a:spLocks noChangeArrowheads="1"/>
            </p:cNvSpPr>
            <p:nvPr/>
          </p:nvSpPr>
          <p:spPr bwMode="auto">
            <a:xfrm>
              <a:off x="954" y="1850"/>
              <a:ext cx="3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l'alunno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ectangle 24"/>
            <p:cNvSpPr>
              <a:spLocks noChangeArrowheads="1"/>
            </p:cNvSpPr>
            <p:nvPr/>
          </p:nvSpPr>
          <p:spPr bwMode="auto">
            <a:xfrm>
              <a:off x="1241" y="1850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Rectangle 25"/>
            <p:cNvSpPr>
              <a:spLocks noChangeArrowheads="1"/>
            </p:cNvSpPr>
            <p:nvPr/>
          </p:nvSpPr>
          <p:spPr bwMode="auto">
            <a:xfrm>
              <a:off x="1261" y="1850"/>
              <a:ext cx="3295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abbia subito un danno nel periodo di tempo nel quale era stato assegnato all'insegnante o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Rectangle 26"/>
            <p:cNvSpPr>
              <a:spLocks noChangeArrowheads="1"/>
            </p:cNvSpPr>
            <p:nvPr/>
          </p:nvSpPr>
          <p:spPr bwMode="auto">
            <a:xfrm>
              <a:off x="954" y="1973"/>
              <a:ext cx="385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all'Istituzione Scolastica, ciò pone a carico di chi è incaricato della sorveglianza una presunzione di omesso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954" y="2097"/>
              <a:ext cx="188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controllo rispetto all'obbligo di vigilanza, imposto d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Rectangle 28"/>
            <p:cNvSpPr>
              <a:spLocks noChangeArrowheads="1"/>
            </p:cNvSpPr>
            <p:nvPr/>
          </p:nvSpPr>
          <p:spPr bwMode="auto">
            <a:xfrm>
              <a:off x="2783" y="2097"/>
              <a:ext cx="170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all'art. 2048 c.c. Nel giudizio di risarcimento, il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Rectangle 29"/>
            <p:cNvSpPr>
              <a:spLocks noChangeArrowheads="1"/>
            </p:cNvSpPr>
            <p:nvPr/>
          </p:nvSpPr>
          <p:spPr bwMode="auto">
            <a:xfrm>
              <a:off x="954" y="2221"/>
              <a:ext cx="276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danneggiato non ha pertanto l'onere di provare la causa del danno, mentre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ectangle 30"/>
            <p:cNvSpPr>
              <a:spLocks noChangeArrowheads="1"/>
            </p:cNvSpPr>
            <p:nvPr/>
          </p:nvSpPr>
          <p:spPr bwMode="auto">
            <a:xfrm>
              <a:off x="3666" y="2221"/>
              <a:ext cx="99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è onere dell'insegnante o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Rectangle 31"/>
            <p:cNvSpPr>
              <a:spLocks noChangeArrowheads="1"/>
            </p:cNvSpPr>
            <p:nvPr/>
          </p:nvSpPr>
          <p:spPr bwMode="auto">
            <a:xfrm>
              <a:off x="3666" y="2312"/>
              <a:ext cx="924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31" name="Rectangle 32"/>
            <p:cNvSpPr>
              <a:spLocks noChangeArrowheads="1"/>
            </p:cNvSpPr>
            <p:nvPr/>
          </p:nvSpPr>
          <p:spPr bwMode="auto">
            <a:xfrm>
              <a:off x="954" y="2344"/>
              <a:ext cx="82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dell'Amministrazione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84" name="Rectangle 33"/>
            <p:cNvSpPr>
              <a:spLocks noChangeArrowheads="1"/>
            </p:cNvSpPr>
            <p:nvPr/>
          </p:nvSpPr>
          <p:spPr bwMode="auto">
            <a:xfrm>
              <a:off x="1733" y="2344"/>
              <a:ext cx="6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85" name="Rectangle 34"/>
            <p:cNvSpPr>
              <a:spLocks noChangeArrowheads="1"/>
            </p:cNvSpPr>
            <p:nvPr/>
          </p:nvSpPr>
          <p:spPr bwMode="auto">
            <a:xfrm>
              <a:off x="1753" y="2344"/>
              <a:ext cx="2999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dalla quale questi dipenda, provare di avere adempiuto l'obbligo di sorveglianza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87" name="Rectangle 35"/>
            <p:cNvSpPr>
              <a:spLocks noChangeArrowheads="1"/>
            </p:cNvSpPr>
            <p:nvPr/>
          </p:nvSpPr>
          <p:spPr bwMode="auto">
            <a:xfrm>
              <a:off x="954" y="2435"/>
              <a:ext cx="3726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16388" name="Rectangle 36"/>
            <p:cNvSpPr>
              <a:spLocks noChangeArrowheads="1"/>
            </p:cNvSpPr>
            <p:nvPr/>
          </p:nvSpPr>
          <p:spPr bwMode="auto">
            <a:xfrm>
              <a:off x="954" y="2467"/>
              <a:ext cx="131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co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89" name="Rectangle 37"/>
            <p:cNvSpPr>
              <a:spLocks noChangeArrowheads="1"/>
            </p:cNvSpPr>
            <p:nvPr/>
          </p:nvSpPr>
          <p:spPr bwMode="auto">
            <a:xfrm>
              <a:off x="1038" y="2467"/>
              <a:ext cx="290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n una diligenza idonea ad impedire il fatto per andare esenti da responsabilità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90" name="Rectangle 38"/>
            <p:cNvSpPr>
              <a:spLocks noChangeArrowheads="1"/>
            </p:cNvSpPr>
            <p:nvPr/>
          </p:nvSpPr>
          <p:spPr bwMode="auto">
            <a:xfrm>
              <a:off x="3889" y="2467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91" name="Rectangle 39"/>
            <p:cNvSpPr>
              <a:spLocks noChangeArrowheads="1"/>
            </p:cNvSpPr>
            <p:nvPr/>
          </p:nvSpPr>
          <p:spPr bwMode="auto">
            <a:xfrm>
              <a:off x="3909" y="2467"/>
              <a:ext cx="80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(Cass. Civ. Sez. III, 26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92" name="Rectangle 40"/>
            <p:cNvSpPr>
              <a:spLocks noChangeArrowheads="1"/>
            </p:cNvSpPr>
            <p:nvPr/>
          </p:nvSpPr>
          <p:spPr bwMode="auto">
            <a:xfrm>
              <a:off x="954" y="2559"/>
              <a:ext cx="2935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16393" name="Rectangle 41"/>
            <p:cNvSpPr>
              <a:spLocks noChangeArrowheads="1"/>
            </p:cNvSpPr>
            <p:nvPr/>
          </p:nvSpPr>
          <p:spPr bwMode="auto">
            <a:xfrm>
              <a:off x="954" y="2591"/>
              <a:ext cx="84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giugno 1998, n. 6331).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94" name="Rectangle 42"/>
            <p:cNvSpPr>
              <a:spLocks noChangeArrowheads="1"/>
            </p:cNvSpPr>
            <p:nvPr/>
          </p:nvSpPr>
          <p:spPr bwMode="auto">
            <a:xfrm>
              <a:off x="1753" y="2591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95" name="Rectangle 43"/>
            <p:cNvSpPr>
              <a:spLocks noChangeArrowheads="1"/>
            </p:cNvSpPr>
            <p:nvPr/>
          </p:nvSpPr>
          <p:spPr bwMode="auto">
            <a:xfrm>
              <a:off x="1773" y="2591"/>
              <a:ext cx="36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Si ritiene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96" name="Rectangle 44"/>
            <p:cNvSpPr>
              <a:spLocks noChangeArrowheads="1"/>
            </p:cNvSpPr>
            <p:nvPr/>
          </p:nvSpPr>
          <p:spPr bwMode="auto">
            <a:xfrm>
              <a:off x="2087" y="2591"/>
              <a:ext cx="640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, comunque, che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97" name="Rectangle 45"/>
            <p:cNvSpPr>
              <a:spLocks noChangeArrowheads="1"/>
            </p:cNvSpPr>
            <p:nvPr/>
          </p:nvSpPr>
          <p:spPr bwMode="auto">
            <a:xfrm>
              <a:off x="2681" y="2591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98" name="Rectangle 46"/>
            <p:cNvSpPr>
              <a:spLocks noChangeArrowheads="1"/>
            </p:cNvSpPr>
            <p:nvPr/>
          </p:nvSpPr>
          <p:spPr bwMode="auto">
            <a:xfrm>
              <a:off x="2700" y="2591"/>
              <a:ext cx="150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si debba correlare contenuto e modalità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399" name="Rectangle 47"/>
            <p:cNvSpPr>
              <a:spLocks noChangeArrowheads="1"/>
            </p:cNvSpPr>
            <p:nvPr/>
          </p:nvSpPr>
          <p:spPr bwMode="auto">
            <a:xfrm>
              <a:off x="4158" y="2591"/>
              <a:ext cx="595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di esercizio del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00" name="Rectangle 48"/>
            <p:cNvSpPr>
              <a:spLocks noChangeArrowheads="1"/>
            </p:cNvSpPr>
            <p:nvPr/>
          </p:nvSpPr>
          <p:spPr bwMode="auto">
            <a:xfrm>
              <a:off x="954" y="2714"/>
              <a:ext cx="635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dovere in modo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01" name="Rectangle 49"/>
            <p:cNvSpPr>
              <a:spLocks noChangeArrowheads="1"/>
            </p:cNvSpPr>
            <p:nvPr/>
          </p:nvSpPr>
          <p:spPr bwMode="auto">
            <a:xfrm>
              <a:off x="1542" y="2714"/>
              <a:ext cx="1318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inversamente proporzionale all'età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02" name="Rectangle 50"/>
            <p:cNvSpPr>
              <a:spLocks noChangeArrowheads="1"/>
            </p:cNvSpPr>
            <p:nvPr/>
          </p:nvSpPr>
          <p:spPr bwMode="auto">
            <a:xfrm>
              <a:off x="2809" y="2714"/>
              <a:ext cx="187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ed al normale grado di maturazione degli allievi, di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03" name="Rectangle 51"/>
            <p:cNvSpPr>
              <a:spLocks noChangeArrowheads="1"/>
            </p:cNvSpPr>
            <p:nvPr/>
          </p:nvSpPr>
          <p:spPr bwMode="auto">
            <a:xfrm>
              <a:off x="954" y="2838"/>
              <a:ext cx="2895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modo che con l'avvicinamento di costoro all'età del pieno discernimento, il suo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04" name="Rectangle 52"/>
            <p:cNvSpPr>
              <a:spLocks noChangeArrowheads="1"/>
            </p:cNvSpPr>
            <p:nvPr/>
          </p:nvSpPr>
          <p:spPr bwMode="auto">
            <a:xfrm>
              <a:off x="3797" y="2838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05" name="Rectangle 53"/>
            <p:cNvSpPr>
              <a:spLocks noChangeArrowheads="1"/>
            </p:cNvSpPr>
            <p:nvPr/>
          </p:nvSpPr>
          <p:spPr bwMode="auto">
            <a:xfrm>
              <a:off x="3816" y="2838"/>
              <a:ext cx="1032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espletamento non richiede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06" name="Rectangle 54"/>
            <p:cNvSpPr>
              <a:spLocks noChangeArrowheads="1"/>
            </p:cNvSpPr>
            <p:nvPr/>
          </p:nvSpPr>
          <p:spPr bwMode="auto">
            <a:xfrm>
              <a:off x="954" y="2962"/>
              <a:ext cx="3560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la continua presenza degli insegnanti, </a:t>
              </a:r>
              <a:r>
                <a:rPr kumimoji="0" lang="it-IT" sz="11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purché non manchino le più elementari misure </a:t>
              </a:r>
              <a:r>
                <a:rPr kumimoji="0" lang="it-IT" sz="11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organizzativ</a:t>
              </a:r>
              <a:endParaRPr kumimoji="0" lang="it-IT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07" name="Rectangle 55"/>
            <p:cNvSpPr>
              <a:spLocks noChangeArrowheads="1"/>
            </p:cNvSpPr>
            <p:nvPr/>
          </p:nvSpPr>
          <p:spPr bwMode="auto">
            <a:xfrm>
              <a:off x="4442" y="2962"/>
              <a:ext cx="375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e dirette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08" name="Rectangle 56"/>
            <p:cNvSpPr>
              <a:spLocks noChangeArrowheads="1"/>
            </p:cNvSpPr>
            <p:nvPr/>
          </p:nvSpPr>
          <p:spPr bwMode="auto">
            <a:xfrm>
              <a:off x="954" y="3085"/>
              <a:ext cx="141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 mantenere la disciplina tra gli allievi.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09" name="Rectangle 57"/>
            <p:cNvSpPr>
              <a:spLocks noChangeArrowheads="1"/>
            </p:cNvSpPr>
            <p:nvPr/>
          </p:nvSpPr>
          <p:spPr bwMode="auto">
            <a:xfrm>
              <a:off x="2321" y="3085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410" name="Rectangle 58"/>
            <p:cNvSpPr>
              <a:spLocks noChangeArrowheads="1"/>
            </p:cNvSpPr>
            <p:nvPr/>
          </p:nvSpPr>
          <p:spPr bwMode="auto">
            <a:xfrm>
              <a:off x="954" y="3209"/>
              <a:ext cx="6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6954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4227513"/>
            <a:ext cx="6115050" cy="103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44610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475" y="3101975"/>
            <a:ext cx="6115050" cy="318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4061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348880"/>
            <a:ext cx="6115050" cy="130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8908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340768"/>
            <a:ext cx="611505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4074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861048"/>
            <a:ext cx="6115050" cy="169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25356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348880"/>
            <a:ext cx="6115050" cy="130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3823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0808"/>
            <a:ext cx="6115050" cy="1947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4330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475" y="2613025"/>
            <a:ext cx="6115050" cy="162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0802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564904"/>
            <a:ext cx="6115050" cy="1233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262119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743</Words>
  <Application>Microsoft Office PowerPoint</Application>
  <PresentationFormat>Presentazione su schermo (4:3)</PresentationFormat>
  <Paragraphs>140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1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Viviana</dc:creator>
  <cp:lastModifiedBy>Viviana</cp:lastModifiedBy>
  <cp:revision>14</cp:revision>
  <dcterms:created xsi:type="dcterms:W3CDTF">2014-12-11T10:57:05Z</dcterms:created>
  <dcterms:modified xsi:type="dcterms:W3CDTF">2014-12-12T10:26:09Z</dcterms:modified>
</cp:coreProperties>
</file>