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73" r:id="rId2"/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711" autoAdjust="0"/>
  </p:normalViewPr>
  <p:slideViewPr>
    <p:cSldViewPr>
      <p:cViewPr varScale="1">
        <p:scale>
          <a:sx n="75" d="100"/>
          <a:sy n="75" d="100"/>
        </p:scale>
        <p:origin x="-100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8C9557-9E87-4FDC-94FA-9D94C122F7B1}" type="datetimeFigureOut">
              <a:rPr lang="it-IT" smtClean="0"/>
              <a:t>11/12/2014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91DFD-5315-4FA4-9A96-30B0FB6403C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9102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73999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55995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0866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698503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5292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25707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93131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20641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8317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1528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249619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5688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7645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0157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45727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92227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3332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091DFD-5315-4FA4-9A96-30B0FB6403CA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716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024D-643C-4F86-8330-A1C9738E8A2A}" type="datetimeFigureOut">
              <a:rPr lang="it-IT" smtClean="0"/>
              <a:t>11/12/2014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234D-3815-4D3C-8DF2-92C309C478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73114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024D-643C-4F86-8330-A1C9738E8A2A}" type="datetimeFigureOut">
              <a:rPr lang="it-IT" smtClean="0"/>
              <a:t>11/12/2014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234D-3815-4D3C-8DF2-92C309C478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9392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024D-643C-4F86-8330-A1C9738E8A2A}" type="datetimeFigureOut">
              <a:rPr lang="it-IT" smtClean="0"/>
              <a:t>11/12/2014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234D-3815-4D3C-8DF2-92C309C478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7377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024D-643C-4F86-8330-A1C9738E8A2A}" type="datetimeFigureOut">
              <a:rPr lang="it-IT" smtClean="0"/>
              <a:t>11/12/2014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234D-3815-4D3C-8DF2-92C309C478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6357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024D-643C-4F86-8330-A1C9738E8A2A}" type="datetimeFigureOut">
              <a:rPr lang="it-IT" smtClean="0"/>
              <a:t>11/12/2014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234D-3815-4D3C-8DF2-92C309C478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2428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024D-643C-4F86-8330-A1C9738E8A2A}" type="datetimeFigureOut">
              <a:rPr lang="it-IT" smtClean="0"/>
              <a:t>11/12/2014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234D-3815-4D3C-8DF2-92C309C478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0009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024D-643C-4F86-8330-A1C9738E8A2A}" type="datetimeFigureOut">
              <a:rPr lang="it-IT" smtClean="0"/>
              <a:t>11/12/2014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234D-3815-4D3C-8DF2-92C309C478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8030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024D-643C-4F86-8330-A1C9738E8A2A}" type="datetimeFigureOut">
              <a:rPr lang="it-IT" smtClean="0"/>
              <a:t>11/12/2014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234D-3815-4D3C-8DF2-92C309C478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2792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024D-643C-4F86-8330-A1C9738E8A2A}" type="datetimeFigureOut">
              <a:rPr lang="it-IT" smtClean="0"/>
              <a:t>11/12/2014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234D-3815-4D3C-8DF2-92C309C478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6088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024D-643C-4F86-8330-A1C9738E8A2A}" type="datetimeFigureOut">
              <a:rPr lang="it-IT" smtClean="0"/>
              <a:t>11/12/2014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234D-3815-4D3C-8DF2-92C309C478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1427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13024D-643C-4F86-8330-A1C9738E8A2A}" type="datetimeFigureOut">
              <a:rPr lang="it-IT" smtClean="0"/>
              <a:t>11/12/2014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B234D-3815-4D3C-8DF2-92C309C478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17026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3024D-643C-4F86-8330-A1C9738E8A2A}" type="datetimeFigureOut">
              <a:rPr lang="it-IT" smtClean="0"/>
              <a:t>11/12/2014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B234D-3815-4D3C-8DF2-92C309C478A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3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it-IT" dirty="0" smtClean="0"/>
              <a:t>La scuola come comunità educante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Comiso 12 dicembre 2014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6561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87220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it-IT" dirty="0" smtClean="0"/>
              <a:t>“La comunità può cominciare con te, dal tuo modo di pensare”</a:t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4281339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it-IT" dirty="0" smtClean="0"/>
              <a:t>Come ci leghiamo al nostro lavoro?</a:t>
            </a:r>
          </a:p>
          <a:p>
            <a:pPr marL="0" indent="0">
              <a:buNone/>
            </a:pPr>
            <a:endParaRPr lang="it-IT" dirty="0" smtClean="0"/>
          </a:p>
          <a:p>
            <a:pPr marL="0" indent="0" algn="just">
              <a:buNone/>
            </a:pPr>
            <a:r>
              <a:rPr lang="it-IT" dirty="0" smtClean="0"/>
              <a:t>“ </a:t>
            </a:r>
            <a:r>
              <a:rPr lang="it-IT" sz="2900" b="1" i="1" dirty="0" smtClean="0"/>
              <a:t>I </a:t>
            </a:r>
            <a:r>
              <a:rPr lang="it-IT" sz="2900" b="1" i="1" u="sng" dirty="0" smtClean="0"/>
              <a:t>legami  estrinseci </a:t>
            </a:r>
            <a:r>
              <a:rPr lang="it-IT" sz="2900" b="1" i="1" dirty="0" smtClean="0"/>
              <a:t>conducono a un coinvolgimento calcolato. Rimaniamo legati agli altri e al nostro lavoro fino a che continuiamo a ricevere e apprezzare le ricompense che qualcun altro ci dà. I </a:t>
            </a:r>
            <a:r>
              <a:rPr lang="it-IT" sz="2900" b="1" i="1" u="sng" dirty="0" smtClean="0"/>
              <a:t>legami intrinsec</a:t>
            </a:r>
            <a:r>
              <a:rPr lang="it-IT" sz="2900" b="1" i="1" dirty="0" smtClean="0"/>
              <a:t>i, al contrario, ci conducono al coinvolgimento che viene dal di dentro. Questo coinvolgimento è insito al fare qualcosa che ci piace e che troviamo significativo. Il coinvolgimento intrinseco ha un modo di sostenersi indipendente da fattori esterni. I </a:t>
            </a:r>
            <a:r>
              <a:rPr lang="it-IT" sz="2900" b="1" i="1" u="sng" dirty="0" smtClean="0"/>
              <a:t>legami morali</a:t>
            </a:r>
            <a:r>
              <a:rPr lang="it-IT" sz="2900" b="1" i="1" dirty="0" smtClean="0"/>
              <a:t> emergono dai doveri che accettiamo e dagli obblighi che sentiamo verso gli altri e verso il nostro lavoro che derivano dall’impegno in valori e credenze condivisi. Anche il coinvolgimento morale viene dall’interno. E poiché i legami morali sono più radicati in norme culturali di quanto non lo siano le gratificazioni psicologiche, è probabile che essi siano più forti dei legami estrinseci e intrinseci.”</a:t>
            </a:r>
            <a:r>
              <a:rPr lang="it-IT" sz="2900" i="1" dirty="0" smtClean="0"/>
              <a:t> ( T. </a:t>
            </a:r>
            <a:r>
              <a:rPr lang="it-IT" sz="2900" i="1" dirty="0" err="1" smtClean="0"/>
              <a:t>Sergiovanni</a:t>
            </a:r>
            <a:r>
              <a:rPr lang="it-IT" sz="2900" i="1" dirty="0" smtClean="0"/>
              <a:t>)</a:t>
            </a:r>
            <a:endParaRPr lang="it-IT" sz="2900" i="1" dirty="0"/>
          </a:p>
        </p:txBody>
      </p:sp>
    </p:spTree>
    <p:extLst>
      <p:ext uri="{BB962C8B-B14F-4D97-AF65-F5344CB8AC3E}">
        <p14:creationId xmlns:p14="http://schemas.microsoft.com/office/powerpoint/2010/main" val="181804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01688" y="548679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LA SCUOLA COMUNITA’ DI PERSONE CHE APPRENDONO</a:t>
            </a:r>
          </a:p>
          <a:p>
            <a:pPr algn="ctr"/>
            <a:r>
              <a:rPr lang="it-IT" sz="2000" b="1" i="1" dirty="0" smtClean="0"/>
              <a:t>( LEARNING COMMUNITY)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899592" y="1978962"/>
            <a:ext cx="2088232" cy="397031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it-IT" dirty="0" err="1" smtClean="0"/>
              <a:t>Fullan</a:t>
            </a:r>
            <a:r>
              <a:rPr lang="it-IT" dirty="0" smtClean="0"/>
              <a:t> la descrive come: </a:t>
            </a:r>
          </a:p>
          <a:p>
            <a:pPr algn="just"/>
            <a:r>
              <a:rPr lang="it-IT" dirty="0" smtClean="0"/>
              <a:t>«Un luogo dove </a:t>
            </a:r>
            <a:r>
              <a:rPr lang="it-IT" b="1" dirty="0" smtClean="0"/>
              <a:t>tanto gli studenti quanto gli adulti sono coinvolti come persone attive nell’apprendimento </a:t>
            </a:r>
            <a:r>
              <a:rPr lang="it-IT" dirty="0" smtClean="0"/>
              <a:t>di cose di grande importanza per loro e dove ognuno incoraggia l’altro ad apprendere… </a:t>
            </a:r>
          </a:p>
          <a:p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635896" y="1259468"/>
            <a:ext cx="1854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Alcune definizioni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4355976" y="1916832"/>
            <a:ext cx="3816424" cy="39703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Peck così la definisce: </a:t>
            </a:r>
          </a:p>
          <a:p>
            <a:pPr algn="just"/>
            <a:r>
              <a:rPr lang="it-IT" dirty="0" smtClean="0"/>
              <a:t>«…Se vogliamo usare questa parola in modo significativo, dobbiamo restringerla a un gruppo di persone che hanno imparato tra loro a </a:t>
            </a:r>
            <a:r>
              <a:rPr lang="it-IT" b="1" dirty="0" smtClean="0"/>
              <a:t>comunicare in modo sincero, le cui relazioni vanno più in profondità</a:t>
            </a:r>
            <a:r>
              <a:rPr lang="it-IT" dirty="0" smtClean="0"/>
              <a:t> rispetto alle maschere di compostezza che assumono, e che hanno sviluppato alcuni impegni significativi per cui gioire insieme, piangere insieme, rallegrarsi reciprocamente e fare propria la condizione altrui…».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9211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95536" y="476672"/>
            <a:ext cx="8280920" cy="175432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err="1" smtClean="0"/>
              <a:t>Kratzer</a:t>
            </a:r>
            <a:r>
              <a:rPr lang="it-IT" dirty="0" smtClean="0"/>
              <a:t> descrive la vita in comunità:  </a:t>
            </a:r>
          </a:p>
          <a:p>
            <a:pPr algn="just"/>
            <a:r>
              <a:rPr lang="it-IT" b="1" dirty="0" smtClean="0"/>
              <a:t>«come la vita in un’orchestra</a:t>
            </a:r>
            <a:r>
              <a:rPr lang="it-IT" dirty="0" smtClean="0"/>
              <a:t>. L’orchestra è formata da molti singoli componenti ognuno dei quali suona un particolare strumento. Ogni strumentista è parte dell’orchestra e, tuttavia, l’orchestra è molto di più dell’insieme dei singoli strumentisti riguardo alla propria identità e allo scopo che si prefigge. Essa agisce come un tutto unitario».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395536" y="3212976"/>
            <a:ext cx="3672408" cy="258532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C. B. Myer e D. J. Simpson la definiscono come: </a:t>
            </a:r>
          </a:p>
          <a:p>
            <a:pPr algn="just"/>
            <a:r>
              <a:rPr lang="it-IT" dirty="0" smtClean="0"/>
              <a:t>«Ambienti culturali nei quali tutti apprendono, nei </a:t>
            </a:r>
            <a:r>
              <a:rPr lang="it-IT" b="1" dirty="0" smtClean="0"/>
              <a:t>quali ogni individuo è una parte integrante e nei quali ogni partecipante è responsabile sia dell’apprendimento che del benessere dell’altro».</a:t>
            </a:r>
          </a:p>
          <a:p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4535996" y="2492896"/>
            <a:ext cx="4356484" cy="36933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Per M. Speck (1999): </a:t>
            </a:r>
          </a:p>
          <a:p>
            <a:pPr algn="just"/>
            <a:r>
              <a:rPr lang="it-IT" dirty="0" smtClean="0"/>
              <a:t>«</a:t>
            </a:r>
            <a:r>
              <a:rPr lang="it-IT" b="1" dirty="0" smtClean="0"/>
              <a:t>Una comunità che apprende promuove e valorizza l’apprendimento come un processo di dialogo continuo, attivo e collaborativo tra insegnanti, studenti, staff, dirigente e genitori per migliorare la qualità dell’apprendimento e la vita nella scuola</a:t>
            </a:r>
            <a:r>
              <a:rPr lang="it-IT" dirty="0" smtClean="0"/>
              <a:t>. Sviluppare scuole dove ogni aspetto della comunità favorisce l’apprendimento e aiutare tutti coloro che vengono a contatto con la scuola per dare un contributo alla comunità che apprende sono concetti importanti»</a:t>
            </a:r>
          </a:p>
        </p:txBody>
      </p:sp>
    </p:spTree>
    <p:extLst>
      <p:ext uri="{BB962C8B-B14F-4D97-AF65-F5344CB8AC3E}">
        <p14:creationId xmlns:p14="http://schemas.microsoft.com/office/powerpoint/2010/main" val="13085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07504" y="260648"/>
            <a:ext cx="4680520" cy="563231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T. J. </a:t>
            </a:r>
            <a:r>
              <a:rPr lang="it-IT" dirty="0" err="1" smtClean="0"/>
              <a:t>Sergiovanni</a:t>
            </a:r>
            <a:r>
              <a:rPr lang="it-IT" dirty="0" smtClean="0"/>
              <a:t> (2000, 2002) la descrive come: </a:t>
            </a:r>
          </a:p>
          <a:p>
            <a:pPr algn="just"/>
            <a:r>
              <a:rPr lang="it-IT" dirty="0" smtClean="0"/>
              <a:t>«</a:t>
            </a:r>
            <a:r>
              <a:rPr lang="it-IT" b="1" dirty="0" smtClean="0"/>
              <a:t>Il legame che salda in modo speciale le persone, ed esse ai valori e alle idee condivise, è la caratteristica che definisce le scuole come comunità</a:t>
            </a:r>
            <a:r>
              <a:rPr lang="it-IT" dirty="0" smtClean="0"/>
              <a:t>. Le comunità sono definite dai loro centri di valore, dai loro sentimenti e dalle loro credenze, che forniscono le condizioni necessarie per </a:t>
            </a:r>
            <a:r>
              <a:rPr lang="it-IT" b="1" dirty="0" smtClean="0"/>
              <a:t>creare un senso di “noi” a partire da </a:t>
            </a:r>
            <a:r>
              <a:rPr lang="it-IT" b="1" dirty="0" smtClean="0"/>
              <a:t>un “</a:t>
            </a:r>
            <a:r>
              <a:rPr lang="it-IT" b="1" dirty="0" smtClean="0"/>
              <a:t>io”</a:t>
            </a:r>
            <a:r>
              <a:rPr lang="it-IT" dirty="0" smtClean="0"/>
              <a:t>».</a:t>
            </a:r>
          </a:p>
          <a:p>
            <a:pPr algn="just"/>
            <a:r>
              <a:rPr lang="it-IT" dirty="0" smtClean="0"/>
              <a:t>«Le comunità sono aggregazioni di individui legati tra loro da volontà naturale e vincolati insieme da un complesso di idee e di ideali condivisi. Il legame e il vincolo sono tanto forti da trasformare gli individui da un insieme di ‘IO’ in un ‘ Noi ’collettivo.  In  quanto ‘NOI’, i membri sono parte di una stretta rete di rapporti significativi. Questo ‘NOI” generalmente condivide un luogo comune e, nel tempo, giunge a condividere sentimenti e tradizioni comuni che sono di sostegno»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4947716" y="399147"/>
            <a:ext cx="3728740" cy="618630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Per M. </a:t>
            </a:r>
            <a:r>
              <a:rPr lang="it-IT" dirty="0" err="1" smtClean="0"/>
              <a:t>Comoglio</a:t>
            </a:r>
            <a:r>
              <a:rPr lang="it-IT" dirty="0" smtClean="0"/>
              <a:t>:</a:t>
            </a:r>
          </a:p>
          <a:p>
            <a:pPr algn="just"/>
            <a:r>
              <a:rPr lang="it-IT" dirty="0" smtClean="0"/>
              <a:t>La comunità è una </a:t>
            </a:r>
            <a:r>
              <a:rPr lang="it-IT" b="1" dirty="0" smtClean="0"/>
              <a:t>realtà complessa </a:t>
            </a:r>
            <a:r>
              <a:rPr lang="it-IT" dirty="0" smtClean="0"/>
              <a:t>non solo per il numero di persone e dei sottosistemi di cui è composta, per l’eterogeneità di persone, di capacità e di scopi che esse possono avere, ma perché la sua vita non è garantita dall’osservanza di leggi che la regolano, dalla gerarchia di rapporti ben definiti, dal contratto di lavoro e neppure dalla professionalità dei membri.  Le connessioni tra i membri sono numerosissime e in grado di produrre grandi risultati. In essa, più che dinamiche lineari di causa-effetto si realizzano </a:t>
            </a:r>
            <a:r>
              <a:rPr lang="it-IT" b="1" dirty="0" smtClean="0"/>
              <a:t>relazioni circolari con effetti che retroagiscono sulle cause</a:t>
            </a:r>
            <a:r>
              <a:rPr lang="it-IT" dirty="0" smtClean="0"/>
              <a:t>. Tutto ciò avviene perché </a:t>
            </a:r>
            <a:r>
              <a:rPr lang="it-IT" b="1" dirty="0" smtClean="0"/>
              <a:t>convivono nella comunità che apprende molti gruppi e molti sistemi di relazioni che dovrebbero condividere obiettivi e scopi comuni .</a:t>
            </a:r>
          </a:p>
        </p:txBody>
      </p:sp>
    </p:spTree>
    <p:extLst>
      <p:ext uri="{BB962C8B-B14F-4D97-AF65-F5344CB8AC3E}">
        <p14:creationId xmlns:p14="http://schemas.microsoft.com/office/powerpoint/2010/main" val="266245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59532" y="260649"/>
            <a:ext cx="8488932" cy="609397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it-IT" sz="2400" i="1" dirty="0" smtClean="0"/>
          </a:p>
          <a:p>
            <a:pPr algn="ctr"/>
            <a:r>
              <a:rPr lang="it-IT" sz="2400" i="1" dirty="0" smtClean="0"/>
              <a:t>QUATTRO PILASTRI</a:t>
            </a:r>
            <a:endParaRPr lang="it-IT" dirty="0" smtClean="0"/>
          </a:p>
          <a:p>
            <a:r>
              <a:rPr lang="it-IT" dirty="0" smtClean="0"/>
              <a:t>La scuola- comunità che apprende si fonda su quattro pilastri: </a:t>
            </a:r>
            <a:r>
              <a:rPr lang="it-IT" b="1" dirty="0" smtClean="0"/>
              <a:t>la missione, la visione, i valori, gli obiettivi.</a:t>
            </a:r>
          </a:p>
          <a:p>
            <a:endParaRPr lang="it-IT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b="1" dirty="0" smtClean="0"/>
              <a:t>La missione </a:t>
            </a:r>
            <a:r>
              <a:rPr lang="it-IT" dirty="0" smtClean="0"/>
              <a:t>indica il motivo profondo e ultimo per cui si è quello che si è e si fa quello che si fa. Risponde alla domanda : </a:t>
            </a:r>
            <a:r>
              <a:rPr lang="it-IT" b="1" i="1" dirty="0" smtClean="0"/>
              <a:t>Perché esistiamo?</a:t>
            </a:r>
          </a:p>
          <a:p>
            <a:endParaRPr lang="it-IT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b="1" dirty="0" smtClean="0"/>
              <a:t>La visione condivisa </a:t>
            </a:r>
            <a:r>
              <a:rPr lang="it-IT" dirty="0" smtClean="0"/>
              <a:t>indica la direzione e la base per valutare sia la realtà attuale della scuola che le strategie, i programmi e le procedure potenziali per migliorare.</a:t>
            </a:r>
          </a:p>
          <a:p>
            <a:r>
              <a:rPr lang="it-IT" dirty="0" smtClean="0"/>
              <a:t>   Risponde alla domanda: </a:t>
            </a:r>
            <a:r>
              <a:rPr lang="it-IT" b="1" i="1" dirty="0" smtClean="0"/>
              <a:t>Che cosa dobbiamo diventare per realizzare la nostra finalità                       fondamentale espressa nella missione?</a:t>
            </a:r>
          </a:p>
          <a:p>
            <a:endParaRPr lang="it-IT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b="1" dirty="0" smtClean="0"/>
              <a:t>I valori</a:t>
            </a:r>
            <a:r>
              <a:rPr lang="it-IT" dirty="0" smtClean="0"/>
              <a:t>: il terzo pilastro per la costruzione di una comunità che apprende è il tentativo di chiarificare gli sforzi collettivi. Risponde alla domanda: </a:t>
            </a:r>
            <a:r>
              <a:rPr lang="it-IT" b="1" i="1" dirty="0" smtClean="0"/>
              <a:t>Come dobbiamo comportarci per creare la scuola che conseguirà il nostro scopo?</a:t>
            </a:r>
          </a:p>
          <a:p>
            <a:endParaRPr lang="it-IT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b="1" dirty="0" smtClean="0"/>
              <a:t>Gli obiettivi </a:t>
            </a:r>
            <a:r>
              <a:rPr lang="it-IT" dirty="0" smtClean="0"/>
              <a:t>identificano ciò a cui si deve mirare, i risultati delle azioni di miglioramento, e pongono a un Collegio dei docenti la risposta alla domanda: </a:t>
            </a:r>
            <a:r>
              <a:rPr lang="it-IT" b="1" i="1" dirty="0" smtClean="0"/>
              <a:t>Da cosa sapremo che tutto questo fa la differenza?  </a:t>
            </a:r>
          </a:p>
          <a:p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57301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07504" y="86916"/>
            <a:ext cx="8784976" cy="649408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/>
              <a:t>QUALE COMUNITA’ VOGLIAMO COSTRUIRE?</a:t>
            </a:r>
          </a:p>
          <a:p>
            <a:endParaRPr lang="it-IT" dirty="0" smtClean="0"/>
          </a:p>
          <a:p>
            <a:r>
              <a:rPr lang="it-IT" dirty="0" smtClean="0"/>
              <a:t>La </a:t>
            </a:r>
            <a:r>
              <a:rPr lang="it-IT" b="1" dirty="0" smtClean="0"/>
              <a:t>scuola dell’autonomia</a:t>
            </a:r>
            <a:r>
              <a:rPr lang="it-IT" dirty="0" smtClean="0"/>
              <a:t> deve sapersi presentare con  un proprio </a:t>
            </a:r>
            <a:r>
              <a:rPr lang="it-IT" b="1" dirty="0" smtClean="0"/>
              <a:t>pensiero progettuale </a:t>
            </a:r>
            <a:r>
              <a:rPr lang="it-IT" dirty="0" smtClean="0"/>
              <a:t>capace di inserirsi criticamente nelle dinamiche sociali e culturali del nostro tempo;</a:t>
            </a:r>
          </a:p>
          <a:p>
            <a:endParaRPr lang="it-IT" dirty="0" smtClean="0"/>
          </a:p>
          <a:p>
            <a:r>
              <a:rPr lang="it-IT" dirty="0" smtClean="0"/>
              <a:t>La scuola deve proporre e condividere il progetto – formazione dei giovani attraverso </a:t>
            </a:r>
            <a:r>
              <a:rPr lang="it-IT" b="1" dirty="0" smtClean="0"/>
              <a:t>sentieri di responsabilità</a:t>
            </a:r>
            <a:r>
              <a:rPr lang="it-IT" dirty="0" smtClean="0"/>
              <a:t>, atteggiamenti propositivi e agiti, creazione e consolidamento di legami al fine di costruire </a:t>
            </a:r>
            <a:r>
              <a:rPr lang="it-IT" b="1" dirty="0" smtClean="0"/>
              <a:t>scopi da perseguire “insieme”;</a:t>
            </a:r>
          </a:p>
          <a:p>
            <a:endParaRPr lang="it-IT" dirty="0" smtClean="0"/>
          </a:p>
          <a:p>
            <a:r>
              <a:rPr lang="it-IT" dirty="0" smtClean="0"/>
              <a:t>Punto di partenza della scuola è la </a:t>
            </a:r>
            <a:r>
              <a:rPr lang="it-IT" b="1" dirty="0" smtClean="0"/>
              <a:t>multiculturalità</a:t>
            </a:r>
            <a:r>
              <a:rPr lang="it-IT" dirty="0" smtClean="0"/>
              <a:t>, la finalità da costruire è </a:t>
            </a:r>
            <a:r>
              <a:rPr lang="it-IT" b="1" dirty="0" smtClean="0"/>
              <a:t>l’interculturalità;</a:t>
            </a:r>
          </a:p>
          <a:p>
            <a:endParaRPr lang="it-IT" dirty="0" smtClean="0"/>
          </a:p>
          <a:p>
            <a:r>
              <a:rPr lang="it-IT" dirty="0" smtClean="0"/>
              <a:t>La scuola considera </a:t>
            </a:r>
            <a:r>
              <a:rPr lang="it-IT" b="1" dirty="0" smtClean="0"/>
              <a:t>la diversità  come risorsa </a:t>
            </a:r>
            <a:r>
              <a:rPr lang="it-IT" dirty="0" smtClean="0"/>
              <a:t>e come valore; promuove la cultura dell’accoglienza e dell</a:t>
            </a:r>
            <a:r>
              <a:rPr lang="it-IT" b="1" dirty="0" smtClean="0"/>
              <a:t>’inclusione</a:t>
            </a:r>
            <a:r>
              <a:rPr lang="it-IT" dirty="0" smtClean="0"/>
              <a:t>;</a:t>
            </a:r>
          </a:p>
          <a:p>
            <a:endParaRPr lang="it-IT" dirty="0" smtClean="0"/>
          </a:p>
          <a:p>
            <a:r>
              <a:rPr lang="it-IT" dirty="0" smtClean="0"/>
              <a:t>La scuola individua  strategie , metodologie didattiche e organizzative che favoriscano la </a:t>
            </a:r>
            <a:r>
              <a:rPr lang="it-IT" b="1" dirty="0" smtClean="0"/>
              <a:t>cooperazione, l</a:t>
            </a:r>
            <a:r>
              <a:rPr lang="it-IT" dirty="0" smtClean="0"/>
              <a:t>a convivenza di idee, atteggiamenti, potenzialità: laboratori, lavori di gruppo di classe e di interclasse, approcci ai linguaggi dell’arte fondati su archetipi comuni a tutte le culture e a tutte le psicologie individuali;</a:t>
            </a:r>
          </a:p>
          <a:p>
            <a:endParaRPr lang="it-IT" dirty="0" smtClean="0"/>
          </a:p>
          <a:p>
            <a:r>
              <a:rPr lang="it-IT" dirty="0" smtClean="0"/>
              <a:t>La scuola promuove una </a:t>
            </a:r>
            <a:r>
              <a:rPr lang="it-IT" b="1" dirty="0" smtClean="0"/>
              <a:t>costruzione partecipata dei valori </a:t>
            </a:r>
            <a:r>
              <a:rPr lang="it-IT" dirty="0" smtClean="0"/>
              <a:t>( discussione, confronto, dialogo).</a:t>
            </a:r>
          </a:p>
          <a:p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257052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755576" y="1052736"/>
            <a:ext cx="7416824" cy="443198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2400" b="1" dirty="0" smtClean="0"/>
              <a:t>QUALE PERSONA VOGLIAMO FORMARE?</a:t>
            </a:r>
          </a:p>
          <a:p>
            <a:endParaRPr lang="it-IT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sz="2000" dirty="0" smtClean="0"/>
              <a:t>La scuola promuove legami cooperativi, insegna le regole del vivere e del convivere;</a:t>
            </a:r>
          </a:p>
          <a:p>
            <a:endParaRPr lang="it-IT" sz="20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sz="2000" dirty="0" smtClean="0"/>
              <a:t>La scuola tiene conto della singolarità di ognuno;</a:t>
            </a:r>
          </a:p>
          <a:p>
            <a:endParaRPr lang="it-IT" sz="2000" dirty="0" smtClean="0"/>
          </a:p>
          <a:p>
            <a:endParaRPr lang="it-IT" sz="20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sz="2000" dirty="0" smtClean="0"/>
              <a:t>La scuola </a:t>
            </a:r>
            <a:r>
              <a:rPr lang="it-IT" sz="2000" dirty="0" smtClean="0"/>
              <a:t>favorisce l’autonomia </a:t>
            </a:r>
            <a:r>
              <a:rPr lang="it-IT" sz="2000" dirty="0" smtClean="0"/>
              <a:t>di pensiero;</a:t>
            </a:r>
          </a:p>
          <a:p>
            <a:endParaRPr lang="it-IT" sz="20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it-IT" sz="2000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sz="2000" dirty="0" smtClean="0"/>
              <a:t>La scuola prepara contesti di apprendimento che aiutino gli alunni a intraprendere il viaggio della loro vita.</a:t>
            </a:r>
          </a:p>
          <a:p>
            <a:endParaRPr lang="it-IT" sz="2000" dirty="0" smtClean="0"/>
          </a:p>
        </p:txBody>
      </p:sp>
    </p:spTree>
    <p:extLst>
      <p:ext uri="{BB962C8B-B14F-4D97-AF65-F5344CB8AC3E}">
        <p14:creationId xmlns:p14="http://schemas.microsoft.com/office/powerpoint/2010/main" val="282197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539552" y="332656"/>
            <a:ext cx="7992888" cy="54476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2400" b="1" i="1" dirty="0" smtClean="0"/>
              <a:t>ATTRAVERSO QUALE PROFESSIONALITA’ DOCENTE?</a:t>
            </a:r>
          </a:p>
          <a:p>
            <a:endParaRPr lang="it-IT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dirty="0" smtClean="0"/>
              <a:t>Con docenti capaci di svolgere la propria </a:t>
            </a:r>
            <a:r>
              <a:rPr lang="it-IT" b="1" dirty="0" smtClean="0"/>
              <a:t>professione</a:t>
            </a:r>
            <a:r>
              <a:rPr lang="it-IT" dirty="0" smtClean="0"/>
              <a:t> in una scuola intesa come comunità e di viverla come una sfida intellettuale e personale stimolante;</a:t>
            </a:r>
          </a:p>
          <a:p>
            <a:endParaRPr lang="it-IT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dirty="0" smtClean="0"/>
              <a:t>La </a:t>
            </a:r>
            <a:r>
              <a:rPr lang="it-IT" b="1" dirty="0" smtClean="0"/>
              <a:t>collegialità</a:t>
            </a:r>
            <a:r>
              <a:rPr lang="it-IT" dirty="0" smtClean="0"/>
              <a:t> delle azioni educative, del lavoro in equipe, che sorregge ognuno nel proprio impegno individuale, deve ricomporsi in un </a:t>
            </a:r>
            <a:r>
              <a:rPr lang="it-IT" b="1" dirty="0" smtClean="0"/>
              <a:t>progetto condiviso</a:t>
            </a:r>
            <a:r>
              <a:rPr lang="it-IT" dirty="0" smtClean="0"/>
              <a:t>, in una proiezione futura di azioni e di idee;</a:t>
            </a:r>
          </a:p>
          <a:p>
            <a:endParaRPr lang="it-IT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dirty="0" smtClean="0"/>
              <a:t>Con docenti animati da una chiara </a:t>
            </a:r>
            <a:r>
              <a:rPr lang="it-IT" b="1" dirty="0" smtClean="0"/>
              <a:t>intenzionalità educativa, flessibilità e inventività operativa;</a:t>
            </a:r>
          </a:p>
          <a:p>
            <a:endParaRPr lang="it-IT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dirty="0" smtClean="0"/>
              <a:t>Capaci di creare una </a:t>
            </a:r>
            <a:r>
              <a:rPr lang="it-IT" b="1" dirty="0" smtClean="0"/>
              <a:t>clima di partecipazione, collaborazione, coinvolgimento</a:t>
            </a:r>
            <a:r>
              <a:rPr lang="it-IT" dirty="0" smtClean="0"/>
              <a:t>;</a:t>
            </a:r>
          </a:p>
          <a:p>
            <a:endParaRPr lang="it-IT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it-IT" dirty="0" smtClean="0"/>
              <a:t>Dotati di autocontrollo, capacità di </a:t>
            </a:r>
            <a:r>
              <a:rPr lang="it-IT" b="1" dirty="0" smtClean="0"/>
              <a:t>gestione dei conflitti</a:t>
            </a:r>
            <a:r>
              <a:rPr lang="it-IT" dirty="0" smtClean="0"/>
              <a:t>, di </a:t>
            </a:r>
            <a:r>
              <a:rPr lang="it-IT" b="1" dirty="0" smtClean="0"/>
              <a:t>accoglienza dell’altro</a:t>
            </a:r>
            <a:r>
              <a:rPr lang="it-IT" dirty="0" smtClean="0"/>
              <a:t>, </a:t>
            </a:r>
            <a:r>
              <a:rPr lang="it-IT" b="1" dirty="0" smtClean="0"/>
              <a:t>empatia,</a:t>
            </a:r>
            <a:r>
              <a:rPr lang="it-IT" dirty="0" smtClean="0"/>
              <a:t> </a:t>
            </a:r>
            <a:r>
              <a:rPr lang="it-IT" b="1" dirty="0" smtClean="0"/>
              <a:t>responsabilità</a:t>
            </a:r>
            <a:r>
              <a:rPr lang="it-IT" dirty="0" smtClean="0"/>
              <a:t>, consapevoli che la motivazione e i comportamenti degli adulti che educano sono comportamenti specchio per gli alunni nella costruzione di una comunità realmente educativa.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3497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283968" y="4005064"/>
            <a:ext cx="3816424" cy="16004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it-IT" sz="2000" i="1" dirty="0" smtClean="0"/>
              <a:t>Un insegnamento degno di questo nome non inquadra, non uniforma, non produce scolari, ma sa animare il desiderio di sapere.</a:t>
            </a:r>
          </a:p>
          <a:p>
            <a:r>
              <a:rPr lang="it-IT" dirty="0" smtClean="0"/>
              <a:t>( M. </a:t>
            </a:r>
            <a:r>
              <a:rPr lang="it-IT" dirty="0" err="1" smtClean="0"/>
              <a:t>Recalcati</a:t>
            </a:r>
            <a:r>
              <a:rPr lang="it-IT" dirty="0" smtClean="0"/>
              <a:t>, L’ora di lezione)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0049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11560" y="332655"/>
            <a:ext cx="7846640" cy="864097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it-IT" sz="2000" b="1" i="1" dirty="0"/>
              <a:t>INDICAZIONI NAZIONALI PER IL </a:t>
            </a:r>
            <a:r>
              <a:rPr lang="it-IT" sz="2000" b="1" i="1" dirty="0" smtClean="0"/>
              <a:t>CURRICOLO</a:t>
            </a:r>
            <a:r>
              <a:rPr lang="it-IT" sz="2000" b="1" i="1" dirty="0"/>
              <a:t> </a:t>
            </a:r>
            <a:r>
              <a:rPr lang="it-IT" sz="2000" dirty="0"/>
              <a:t/>
            </a:r>
            <a:br>
              <a:rPr lang="it-IT" sz="2000" dirty="0"/>
            </a:br>
            <a:r>
              <a:rPr lang="it-IT" sz="2000" dirty="0"/>
              <a:t>LA SCUOLA NEL NUOVO SCENARIO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321172" y="1556792"/>
            <a:ext cx="8568952" cy="50167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600" dirty="0"/>
              <a:t>In un tempo molto breve, abbiamo vissuto il passaggio da una società relativamente stabile a una </a:t>
            </a:r>
            <a:r>
              <a:rPr lang="it-IT" sz="1600" b="1" dirty="0"/>
              <a:t>società caratterizzata da molteplici cambiamenti e discontinuità</a:t>
            </a:r>
            <a:r>
              <a:rPr lang="it-IT" sz="1600" dirty="0"/>
              <a:t>. Questo </a:t>
            </a:r>
            <a:r>
              <a:rPr lang="it-IT" sz="1600" b="1" dirty="0"/>
              <a:t>nuovo scenario è ambivalente</a:t>
            </a:r>
            <a:r>
              <a:rPr lang="it-IT" sz="1600" dirty="0"/>
              <a:t>: per ogni persona, per ogni comunità, per ogni società si moltiplicano sia i </a:t>
            </a:r>
            <a:r>
              <a:rPr lang="it-IT" sz="1600" b="1" dirty="0"/>
              <a:t>rischi </a:t>
            </a:r>
            <a:r>
              <a:rPr lang="it-IT" sz="1600" dirty="0"/>
              <a:t>che le </a:t>
            </a:r>
            <a:r>
              <a:rPr lang="it-IT" sz="1600" b="1" dirty="0"/>
              <a:t>opportunità</a:t>
            </a:r>
            <a:r>
              <a:rPr lang="it-IT" sz="1600" dirty="0"/>
              <a:t>. </a:t>
            </a:r>
          </a:p>
          <a:p>
            <a:r>
              <a:rPr lang="it-IT" sz="1600" dirty="0"/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600" dirty="0"/>
              <a:t>Gli ambienti in cui la scuola è immersa sono più ricchi di </a:t>
            </a:r>
            <a:r>
              <a:rPr lang="it-IT" sz="1600" b="1" dirty="0"/>
              <a:t>stimoli culturali</a:t>
            </a:r>
            <a:r>
              <a:rPr lang="it-IT" sz="1600" dirty="0"/>
              <a:t>, ma anche più contraddittori. Oggi</a:t>
            </a:r>
            <a:r>
              <a:rPr lang="it-IT" sz="1600" b="1" dirty="0"/>
              <a:t> l’apprendimento scolastico è solo una delle tante esperienze di formazione</a:t>
            </a:r>
            <a:r>
              <a:rPr lang="it-IT" sz="1600" dirty="0"/>
              <a:t> che i bambini e gli adolescenti vivono.</a:t>
            </a:r>
          </a:p>
          <a:p>
            <a:r>
              <a:rPr lang="it-IT" sz="1600" dirty="0"/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600" dirty="0"/>
              <a:t>La scuola non può abdicare al compito di </a:t>
            </a:r>
            <a:r>
              <a:rPr lang="it-IT" sz="1600" b="1" dirty="0"/>
              <a:t>promuovere la capacità degli studenti</a:t>
            </a:r>
            <a:r>
              <a:rPr lang="it-IT" sz="1600" dirty="0"/>
              <a:t> di </a:t>
            </a:r>
            <a:r>
              <a:rPr lang="it-IT" sz="1600" b="1" dirty="0"/>
              <a:t>dare senso</a:t>
            </a:r>
            <a:r>
              <a:rPr lang="it-IT" sz="1600" dirty="0"/>
              <a:t> alla varietà delle loro esperienze, al fine di </a:t>
            </a:r>
            <a:r>
              <a:rPr lang="it-IT" sz="1600" b="1" dirty="0"/>
              <a:t>ridurre la frammentazione </a:t>
            </a:r>
            <a:r>
              <a:rPr lang="it-IT" sz="1600" dirty="0"/>
              <a:t>e il carattere episodico che rischiano di caratterizzare la vita dei bambini e degli adolescenti.</a:t>
            </a:r>
          </a:p>
          <a:p>
            <a:endParaRPr lang="it-IT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600" b="1" dirty="0"/>
              <a:t>L’orizzonte territoriale della scuola si allarga</a:t>
            </a:r>
            <a:r>
              <a:rPr lang="it-IT" sz="1600" dirty="0"/>
              <a:t>. Ogni specifico territorio possiede legami con le varie aree del mondo e con ciò stesso costituisce un microcosmo che su scala locale riproduce opportunità, interazioni, tensioni, convivenze globali.</a:t>
            </a:r>
          </a:p>
          <a:p>
            <a:r>
              <a:rPr lang="it-IT" sz="1600" dirty="0"/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600" dirty="0"/>
              <a:t> Alla scuola spetta il compito di fornire supporti adeguati affinché ogni persona sviluppi </a:t>
            </a:r>
            <a:r>
              <a:rPr lang="it-IT" sz="1600" b="1" dirty="0"/>
              <a:t>un’identità consapevole e aperta.</a:t>
            </a:r>
            <a:r>
              <a:rPr lang="it-IT" sz="1600" dirty="0"/>
              <a:t> </a:t>
            </a:r>
          </a:p>
          <a:p>
            <a:r>
              <a:rPr lang="it-IT" sz="16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7773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475928" y="173147"/>
            <a:ext cx="820891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INDICAZIONI NAZIONALI PER IL CURRICOLO</a:t>
            </a:r>
          </a:p>
          <a:p>
            <a:pPr algn="ctr"/>
            <a:r>
              <a:rPr lang="it-IT" i="1" dirty="0" smtClean="0"/>
              <a:t>LA SCUOLA COME COMUNITA’ EDUCANTE</a:t>
            </a:r>
            <a:endParaRPr lang="it-IT" i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0" y="812830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227832" y="997496"/>
            <a:ext cx="8577336" cy="56323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smtClean="0"/>
              <a:t>In quanto </a:t>
            </a:r>
            <a:r>
              <a:rPr lang="it-IT" b="1" dirty="0" smtClean="0"/>
              <a:t>comunità educante</a:t>
            </a:r>
            <a:r>
              <a:rPr lang="it-IT" dirty="0" smtClean="0"/>
              <a:t>, la scuola genera una diffusa </a:t>
            </a:r>
            <a:r>
              <a:rPr lang="it-IT" b="1" dirty="0" smtClean="0"/>
              <a:t>convivialità relazionale</a:t>
            </a:r>
            <a:r>
              <a:rPr lang="it-IT" dirty="0" smtClean="0"/>
              <a:t>, intessuta di linguaggi affettivi ed emotivi, e è anche in grado di promuovere la </a:t>
            </a:r>
            <a:r>
              <a:rPr lang="it-IT" b="1" dirty="0" smtClean="0"/>
              <a:t>condivisione di quei valori che fanno sentire i membri della società come parte di una comunità vera e propria</a:t>
            </a:r>
            <a:r>
              <a:rPr lang="it-IT" dirty="0" smtClean="0"/>
              <a:t>.</a:t>
            </a:r>
          </a:p>
          <a:p>
            <a:pPr algn="just"/>
            <a:endParaRPr lang="it-IT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smtClean="0"/>
              <a:t> La scuola affianca al compito “dell’</a:t>
            </a:r>
            <a:r>
              <a:rPr lang="it-IT" b="1" dirty="0" smtClean="0"/>
              <a:t>insegnare ad apprendere</a:t>
            </a:r>
            <a:r>
              <a:rPr lang="it-IT" dirty="0" smtClean="0"/>
              <a:t>” quello “dell’</a:t>
            </a:r>
            <a:r>
              <a:rPr lang="it-IT" b="1" dirty="0" smtClean="0"/>
              <a:t>insegnare a essere</a:t>
            </a:r>
            <a:r>
              <a:rPr lang="it-IT" dirty="0" smtClean="0"/>
              <a:t>”. </a:t>
            </a:r>
            <a:endParaRPr lang="it-IT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it-IT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smtClean="0"/>
              <a:t>La presenza di bambini e adolescenti con radici culturali diverse è un fenomeno ormai strutturale e non può più essere considerato episodico: deve trasformarsi in un’opportunità per tutti. Non basta riconoscere e conservare </a:t>
            </a:r>
            <a:r>
              <a:rPr lang="it-IT" b="1" dirty="0" smtClean="0"/>
              <a:t>le diversità </a:t>
            </a:r>
            <a:r>
              <a:rPr lang="it-IT" dirty="0" smtClean="0"/>
              <a:t>preesistenti, nella loro pura e semplice autonomia. Bisogna, invece, sostenere attivamente la loro </a:t>
            </a:r>
            <a:r>
              <a:rPr lang="it-IT" b="1" dirty="0" smtClean="0"/>
              <a:t>interazione</a:t>
            </a:r>
            <a:r>
              <a:rPr lang="it-IT" dirty="0" smtClean="0"/>
              <a:t> e la loro </a:t>
            </a:r>
            <a:r>
              <a:rPr lang="it-IT" b="1" dirty="0" smtClean="0"/>
              <a:t>integrazione</a:t>
            </a:r>
            <a:r>
              <a:rPr lang="it-IT" dirty="0" smtClean="0"/>
              <a:t> attraverso la conoscenza della nostra e delle altre culture, in un </a:t>
            </a:r>
            <a:r>
              <a:rPr lang="it-IT" b="1" dirty="0" smtClean="0"/>
              <a:t>confronto</a:t>
            </a:r>
            <a:r>
              <a:rPr lang="it-IT" dirty="0" smtClean="0"/>
              <a:t> che non eluda questioni quali le convinzioni religiose, i ruoli familiari, le differenze di genere.</a:t>
            </a:r>
          </a:p>
          <a:p>
            <a:pPr algn="just"/>
            <a:endParaRPr lang="it-IT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smtClean="0"/>
              <a:t>La promozione e lo sviluppo di ogni persona stimola in maniera vicendevole la promozione e lo sviluppo delle altre persone: </a:t>
            </a:r>
            <a:r>
              <a:rPr lang="it-IT" b="1" dirty="0" smtClean="0"/>
              <a:t>ognuno impara meglio nella relazione con gli altr</a:t>
            </a:r>
            <a:r>
              <a:rPr lang="it-IT" dirty="0" smtClean="0"/>
              <a:t>i. Non basta convivere nella società, ma questa stessa società bisogna crearla continuamente insieme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2448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789360" y="1014636"/>
            <a:ext cx="7560840" cy="147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i="1" dirty="0" smtClean="0"/>
              <a:t>LA SCUOLA COME RISPOSTA ACCOGLIENTE E PLURALE </a:t>
            </a:r>
          </a:p>
          <a:p>
            <a:endParaRPr lang="it-IT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dirty="0" smtClean="0"/>
              <a:t> </a:t>
            </a:r>
            <a:r>
              <a:rPr lang="it-IT" dirty="0" smtClean="0"/>
              <a:t>fronteggiare </a:t>
            </a:r>
            <a:r>
              <a:rPr lang="it-IT" b="1" dirty="0" smtClean="0"/>
              <a:t>la sfida dell’attuale complessità sociale e culturale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dirty="0" smtClean="0"/>
              <a:t>combattere </a:t>
            </a:r>
            <a:r>
              <a:rPr lang="it-IT" b="1" dirty="0" smtClean="0"/>
              <a:t>le derive individualistiche</a:t>
            </a:r>
            <a:r>
              <a:rPr lang="it-IT" dirty="0" smtClean="0"/>
              <a:t> delle nuove generazioni</a:t>
            </a:r>
          </a:p>
          <a:p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789360" y="3325098"/>
            <a:ext cx="7560840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2000" b="1" dirty="0" smtClean="0"/>
              <a:t>IDEA PEDAGOGICA CHIAVE: COSTRUIRE COMUNITA’</a:t>
            </a:r>
            <a:endParaRPr lang="it-IT" sz="2000" b="1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764208" y="4671119"/>
            <a:ext cx="7560840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“ La </a:t>
            </a:r>
            <a:r>
              <a:rPr lang="it-IT" b="1" dirty="0" smtClean="0"/>
              <a:t>crisi </a:t>
            </a:r>
            <a:r>
              <a:rPr lang="it-IT" dirty="0" smtClean="0"/>
              <a:t>presente all’interno della scuola è direttamente </a:t>
            </a:r>
            <a:r>
              <a:rPr lang="it-IT" b="1" dirty="0" smtClean="0"/>
              <a:t>connessa alle relazioni umane</a:t>
            </a:r>
            <a:r>
              <a:rPr lang="it-IT" dirty="0" smtClean="0"/>
              <a:t>. Le più menzionate sono state le relazioni tra insegnanti e studenti” ( T. </a:t>
            </a:r>
            <a:r>
              <a:rPr lang="it-IT" dirty="0" err="1" smtClean="0"/>
              <a:t>Sergiovanni</a:t>
            </a:r>
            <a:r>
              <a:rPr lang="it-IT" dirty="0" smtClean="0"/>
              <a:t>”)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8425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46348" y="1052736"/>
            <a:ext cx="8208912" cy="427809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b="1" i="1" dirty="0" smtClean="0"/>
              <a:t>DUE METAFORE DELLE RELAZIONI SOCIALI: COMUNITA’ VS SOCIETA’</a:t>
            </a:r>
          </a:p>
          <a:p>
            <a:pPr algn="ctr"/>
            <a:endParaRPr lang="it-IT" b="1" i="1" dirty="0" smtClean="0"/>
          </a:p>
          <a:p>
            <a:r>
              <a:rPr lang="it-IT" i="1" dirty="0" smtClean="0"/>
              <a:t>Qualche riferimento teorico….</a:t>
            </a:r>
          </a:p>
          <a:p>
            <a:endParaRPr lang="it-IT" dirty="0" smtClean="0"/>
          </a:p>
          <a:p>
            <a:r>
              <a:rPr lang="it-IT" sz="2000" dirty="0" smtClean="0"/>
              <a:t>La</a:t>
            </a:r>
            <a:r>
              <a:rPr lang="it-IT" sz="2000" b="1" dirty="0" smtClean="0"/>
              <a:t> comunità </a:t>
            </a:r>
            <a:r>
              <a:rPr lang="it-IT" sz="2000" dirty="0" smtClean="0"/>
              <a:t>( </a:t>
            </a:r>
            <a:r>
              <a:rPr lang="it-IT" sz="2000" i="1" dirty="0" err="1" smtClean="0"/>
              <a:t>Gemeinschhaft</a:t>
            </a:r>
            <a:r>
              <a:rPr lang="it-IT" sz="2000" dirty="0" smtClean="0"/>
              <a:t>)è  orientata alla comprensione e alle relazioni;</a:t>
            </a:r>
          </a:p>
          <a:p>
            <a:r>
              <a:rPr lang="it-IT" sz="2000" dirty="0" smtClean="0"/>
              <a:t> </a:t>
            </a:r>
          </a:p>
          <a:p>
            <a:r>
              <a:rPr lang="it-IT" sz="2000" dirty="0" smtClean="0"/>
              <a:t>Nella </a:t>
            </a:r>
            <a:r>
              <a:rPr lang="it-IT" sz="2000" b="1" i="1" dirty="0" smtClean="0"/>
              <a:t>società</a:t>
            </a:r>
            <a:r>
              <a:rPr lang="it-IT" sz="2000" dirty="0" smtClean="0"/>
              <a:t> (</a:t>
            </a:r>
            <a:r>
              <a:rPr lang="it-IT" sz="2000" i="1" dirty="0" err="1" smtClean="0"/>
              <a:t>Gesellschaft</a:t>
            </a:r>
            <a:r>
              <a:rPr lang="it-IT" sz="2000" i="1" dirty="0" smtClean="0"/>
              <a:t>)</a:t>
            </a:r>
            <a:r>
              <a:rPr lang="it-IT" sz="2000" dirty="0" smtClean="0"/>
              <a:t> hanno preponderanza norme e formalizzazioni;</a:t>
            </a:r>
          </a:p>
          <a:p>
            <a:endParaRPr lang="it-IT" sz="2000" dirty="0" smtClean="0"/>
          </a:p>
          <a:p>
            <a:r>
              <a:rPr lang="it-IT" sz="2000" b="1" dirty="0" smtClean="0"/>
              <a:t>Il concetto di </a:t>
            </a:r>
            <a:r>
              <a:rPr lang="it-IT" sz="2000" b="1" i="1" dirty="0" err="1" smtClean="0"/>
              <a:t>Gesellschaft</a:t>
            </a:r>
            <a:r>
              <a:rPr lang="it-IT" sz="2000" b="1" i="1" dirty="0" smtClean="0"/>
              <a:t> </a:t>
            </a:r>
            <a:r>
              <a:rPr lang="it-IT" sz="2000" b="1" dirty="0" smtClean="0"/>
              <a:t> evidenzia il valore di un’organizzazione formale, in cui prevale l’individualismo e l’interesse personale;</a:t>
            </a:r>
          </a:p>
          <a:p>
            <a:endParaRPr lang="it-IT" sz="2000" dirty="0" smtClean="0"/>
          </a:p>
          <a:p>
            <a:r>
              <a:rPr lang="it-IT" sz="2000" b="1" dirty="0" smtClean="0"/>
              <a:t>La logica di una </a:t>
            </a:r>
            <a:r>
              <a:rPr lang="it-IT" sz="2000" b="1" i="1" dirty="0" err="1" smtClean="0"/>
              <a:t>Gemeinschhaft</a:t>
            </a:r>
            <a:r>
              <a:rPr lang="it-IT" sz="2000" b="1" dirty="0" smtClean="0"/>
              <a:t> è rivolta alla socialità e a fondare l’azione comune su azioni, valori e interessi condivisi che riconoscono l’esigenza di comprendere le specificità dei singoli.</a:t>
            </a:r>
            <a:endParaRPr lang="it-IT" sz="2000" b="1" dirty="0"/>
          </a:p>
        </p:txBody>
      </p:sp>
    </p:spTree>
    <p:extLst>
      <p:ext uri="{BB962C8B-B14F-4D97-AF65-F5344CB8AC3E}">
        <p14:creationId xmlns:p14="http://schemas.microsoft.com/office/powerpoint/2010/main" val="189962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83568" y="764704"/>
            <a:ext cx="8064896" cy="529375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sz="2000" b="1" dirty="0"/>
              <a:t>L</a:t>
            </a:r>
            <a:r>
              <a:rPr lang="it-IT" sz="2000" b="1" dirty="0" smtClean="0"/>
              <a:t>e posizioni dei </a:t>
            </a:r>
            <a:r>
              <a:rPr lang="it-IT" sz="2000" b="1" i="1" dirty="0" smtClean="0"/>
              <a:t>LIBERALS </a:t>
            </a:r>
            <a:r>
              <a:rPr lang="it-IT" sz="2000" b="1" dirty="0" smtClean="0"/>
              <a:t> e dei </a:t>
            </a:r>
            <a:r>
              <a:rPr lang="it-IT" sz="2000" b="1" i="1" dirty="0" smtClean="0"/>
              <a:t>COMUNITARIANS</a:t>
            </a:r>
          </a:p>
          <a:p>
            <a:pPr algn="ctr"/>
            <a:r>
              <a:rPr lang="it-IT" sz="2000" b="1" dirty="0" smtClean="0"/>
              <a:t> dalla contrapposizione alla coesistenza  </a:t>
            </a:r>
          </a:p>
          <a:p>
            <a:pPr algn="ctr"/>
            <a:endParaRPr lang="it-IT" sz="2000" b="1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it-IT" sz="2000" b="1" i="1" dirty="0" smtClean="0"/>
              <a:t>LIBERALS</a:t>
            </a:r>
            <a:r>
              <a:rPr lang="it-IT" sz="2000" i="1" dirty="0" smtClean="0"/>
              <a:t>: DIFESA DEL’INDIVIDUALITA’, DELL’AUTONOMIA, DELLA </a:t>
            </a:r>
            <a:r>
              <a:rPr lang="it-IT" sz="2000" i="1" dirty="0" smtClean="0"/>
              <a:t>LIBERTA</a:t>
            </a:r>
            <a:r>
              <a:rPr lang="it-IT" sz="2000" i="1" dirty="0" smtClean="0"/>
              <a:t>’ SOGGETTIVA ( sostenitori di un’educazione neutrale)</a:t>
            </a:r>
          </a:p>
          <a:p>
            <a:endParaRPr lang="it-IT" sz="2000" i="1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it-IT" sz="2000" b="1" i="1" dirty="0" smtClean="0"/>
              <a:t>COMUNITARIANS</a:t>
            </a:r>
            <a:r>
              <a:rPr lang="it-IT" sz="2000" b="1" dirty="0" smtClean="0"/>
              <a:t>:</a:t>
            </a:r>
            <a:r>
              <a:rPr lang="it-IT" sz="2000" dirty="0" smtClean="0"/>
              <a:t> </a:t>
            </a:r>
            <a:r>
              <a:rPr lang="it-IT" sz="2000" i="1" dirty="0" smtClean="0"/>
              <a:t>DIFENSORI DELLA COMUNITA’ E DI VALORI QUALI IL SENSO DI APPARTENENZA, LA SOLIDARIETA’, L’AIUTO RECIPROCO </a:t>
            </a:r>
          </a:p>
          <a:p>
            <a:r>
              <a:rPr lang="it-IT" sz="2000" i="1" dirty="0"/>
              <a:t> </a:t>
            </a:r>
            <a:r>
              <a:rPr lang="it-IT" sz="2000" i="1" dirty="0" smtClean="0"/>
              <a:t>       ( sostenitori di un’educazione non neutrale)</a:t>
            </a:r>
          </a:p>
          <a:p>
            <a:endParaRPr lang="it-IT" i="1" dirty="0" smtClean="0"/>
          </a:p>
          <a:p>
            <a:r>
              <a:rPr lang="it-IT" sz="2000" dirty="0" smtClean="0"/>
              <a:t>Necessità di un </a:t>
            </a:r>
            <a:r>
              <a:rPr lang="it-IT" sz="2000" b="1" dirty="0" smtClean="0"/>
              <a:t>dialogo tra bisogni valoriali e bisogni funzionali</a:t>
            </a:r>
            <a:r>
              <a:rPr lang="it-IT" sz="2000" dirty="0" smtClean="0"/>
              <a:t>, fra tradizione e modernizzazione, fra desiderio di sicurezza e desiderio di libertà, tra comunità e società.</a:t>
            </a:r>
          </a:p>
          <a:p>
            <a:endParaRPr lang="it-IT" sz="2000" dirty="0" smtClean="0"/>
          </a:p>
          <a:p>
            <a:r>
              <a:rPr lang="it-IT" sz="2000" dirty="0" smtClean="0"/>
              <a:t>Necessaria </a:t>
            </a:r>
            <a:r>
              <a:rPr lang="it-IT" sz="2000" b="1" dirty="0" smtClean="0"/>
              <a:t>compresenza delle due forme di relazione sociale </a:t>
            </a:r>
            <a:r>
              <a:rPr lang="it-IT" sz="2000" dirty="0" smtClean="0"/>
              <a:t>per evitare di cadere nella possibile  patologia causata, da una parte, da un’eccessiva chiusura e, dall’altra, da sistemi sociali  impersonali e utilitaristici.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57321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95536" y="188640"/>
            <a:ext cx="8496944" cy="646330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b="1" i="1" dirty="0" smtClean="0"/>
              <a:t>LA DIMENSIONE EDUCATIVA DELLA COMUNTA’</a:t>
            </a:r>
          </a:p>
          <a:p>
            <a:endParaRPr lang="it-IT" dirty="0" smtClean="0"/>
          </a:p>
          <a:p>
            <a:r>
              <a:rPr lang="it-IT" i="1" dirty="0" smtClean="0"/>
              <a:t>L’esperienza Americana – Thomas </a:t>
            </a:r>
            <a:r>
              <a:rPr lang="it-IT" i="1" dirty="0" err="1" smtClean="0"/>
              <a:t>Sergiovanni</a:t>
            </a:r>
            <a:r>
              <a:rPr lang="it-IT" i="1" dirty="0" smtClean="0"/>
              <a:t> (Community Schools)</a:t>
            </a:r>
          </a:p>
          <a:p>
            <a:endParaRPr lang="it-IT" dirty="0" smtClean="0"/>
          </a:p>
          <a:p>
            <a:r>
              <a:rPr lang="it-IT" b="1" dirty="0" smtClean="0"/>
              <a:t>Le scuole possono diventare comunità in molte forme diverse: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dirty="0" smtClean="0"/>
              <a:t>Comunità che si prendono cura</a:t>
            </a:r>
            <a:r>
              <a:rPr lang="it-IT" dirty="0" smtClean="0"/>
              <a:t>, dove i membri esprimono un impegno reciproco totale;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dirty="0" smtClean="0"/>
              <a:t>Comunità che apprendono</a:t>
            </a:r>
            <a:r>
              <a:rPr lang="it-IT" dirty="0" smtClean="0"/>
              <a:t>, dove apprendere è per tutti sia un atteggiamento che un’attività;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dirty="0" smtClean="0"/>
              <a:t>Comunità di professionisti </a:t>
            </a:r>
            <a:r>
              <a:rPr lang="it-IT" dirty="0" smtClean="0"/>
              <a:t>dove i membri s’impegnano a sostenere lo sviluppo permanente della loro competenza;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dirty="0" smtClean="0"/>
              <a:t>Comunità collegiali </a:t>
            </a:r>
            <a:r>
              <a:rPr lang="it-IT" dirty="0" smtClean="0"/>
              <a:t>dove i membri perseguono scopi comuni per un senso di interdipendenza;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dirty="0" smtClean="0"/>
              <a:t>Comunità inclusive </a:t>
            </a:r>
            <a:r>
              <a:rPr lang="it-IT" dirty="0" smtClean="0"/>
              <a:t>dove le differenze sono accolte e valorizzate all’interno di un insieme orientato al reciproco rispetto;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dirty="0" smtClean="0"/>
              <a:t>Comunità di ricerca </a:t>
            </a:r>
            <a:r>
              <a:rPr lang="it-IT" dirty="0" smtClean="0"/>
              <a:t>dove i capi d’istituto e gli insegnanti si dedicano a coltivare uno spirito di ricerca mentre riflettono sulla loro esperienza e tentano di risolvere i problemi che incontrano.</a:t>
            </a:r>
          </a:p>
          <a:p>
            <a:endParaRPr lang="it-IT" dirty="0" smtClean="0"/>
          </a:p>
          <a:p>
            <a:r>
              <a:rPr lang="it-IT" dirty="0" smtClean="0"/>
              <a:t>Ma per realizzare anche una sola di queste dimensioni, è importante che si realizzi una “</a:t>
            </a:r>
            <a:r>
              <a:rPr lang="it-IT" b="1" dirty="0" smtClean="0"/>
              <a:t>comunità di pensiero</a:t>
            </a:r>
            <a:r>
              <a:rPr lang="it-IT" dirty="0" smtClean="0"/>
              <a:t>” che sia in grado di stabilire connessioni – interne alla persona e tra le persone- f</a:t>
            </a:r>
            <a:r>
              <a:rPr lang="it-IT" b="1" dirty="0" smtClean="0"/>
              <a:t>ondate  su principi di lealtà, intenzionalità e su scopi e valori condivisi</a:t>
            </a:r>
            <a:r>
              <a:rPr lang="it-IT" dirty="0" smtClean="0"/>
              <a:t>, che stimolino adesioni consapevoli e coerenza di azione e significati.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8550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80120" y="764704"/>
            <a:ext cx="8208912" cy="464742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i="1" dirty="0" smtClean="0"/>
              <a:t>LA SPECIFICITÀ DELLA COMUNITÀ SCOLASTICA: COMUNITÀ DI APPRENDIMENTO</a:t>
            </a:r>
          </a:p>
          <a:p>
            <a:pPr algn="ctr"/>
            <a:endParaRPr lang="it-IT" b="1" i="1" dirty="0" smtClean="0"/>
          </a:p>
          <a:p>
            <a:r>
              <a:rPr lang="it-IT" sz="2000" dirty="0" smtClean="0"/>
              <a:t>I passi da seguire per </a:t>
            </a:r>
            <a:r>
              <a:rPr lang="it-IT" sz="2000" b="1" dirty="0" smtClean="0"/>
              <a:t>incorporare l’immagine di comunità autentica nella scuola</a:t>
            </a:r>
            <a:r>
              <a:rPr lang="it-IT" sz="2000" dirty="0" smtClean="0"/>
              <a:t> e trasformare la scuola in comunità:</a:t>
            </a:r>
          </a:p>
          <a:p>
            <a:endParaRPr lang="it-IT" sz="2000" dirty="0" smtClean="0"/>
          </a:p>
          <a:p>
            <a:pPr marL="342900" indent="-342900">
              <a:buFont typeface="+mj-lt"/>
              <a:buAutoNum type="arabicPeriod"/>
            </a:pPr>
            <a:r>
              <a:rPr lang="it-IT" sz="2000" b="1" dirty="0" smtClean="0"/>
              <a:t>Individuare un insieme di valori per i quali impegnarsi;</a:t>
            </a:r>
          </a:p>
          <a:p>
            <a:pPr marL="342900" indent="-342900">
              <a:buFont typeface="+mj-lt"/>
              <a:buAutoNum type="arabicPeriod"/>
            </a:pPr>
            <a:endParaRPr lang="it-IT" sz="2000" b="1" dirty="0" smtClean="0"/>
          </a:p>
          <a:p>
            <a:pPr marL="342900" indent="-342900">
              <a:buFont typeface="+mj-lt"/>
              <a:buAutoNum type="arabicPeriod"/>
            </a:pPr>
            <a:r>
              <a:rPr lang="it-IT" sz="2000" b="1" dirty="0" smtClean="0"/>
              <a:t>Pianificare sulla base di questi valori la “comunità di apprendimento”;</a:t>
            </a:r>
          </a:p>
          <a:p>
            <a:pPr marL="342900" indent="-342900">
              <a:buFont typeface="+mj-lt"/>
              <a:buAutoNum type="arabicPeriod"/>
            </a:pPr>
            <a:endParaRPr lang="it-IT" sz="2000" b="1" dirty="0" smtClean="0"/>
          </a:p>
          <a:p>
            <a:pPr marL="342900" indent="-342900">
              <a:buFont typeface="+mj-lt"/>
              <a:buAutoNum type="arabicPeriod"/>
            </a:pPr>
            <a:r>
              <a:rPr lang="it-IT" sz="2000" b="1" dirty="0" smtClean="0"/>
              <a:t>Trasformare le classi in “comunità democratiche” in cui gli studenti maturino nel tempo senso di responsabilità verso se stessi e gli altri;</a:t>
            </a:r>
          </a:p>
          <a:p>
            <a:pPr marL="342900" indent="-342900">
              <a:buFont typeface="+mj-lt"/>
              <a:buAutoNum type="arabicPeriod"/>
            </a:pPr>
            <a:endParaRPr lang="it-IT" sz="2000" b="1" dirty="0" smtClean="0"/>
          </a:p>
          <a:p>
            <a:pPr marL="342900" indent="-342900">
              <a:buFont typeface="+mj-lt"/>
              <a:buAutoNum type="arabicPeriod"/>
            </a:pPr>
            <a:r>
              <a:rPr lang="it-IT" sz="2000" b="1" dirty="0" smtClean="0"/>
              <a:t>Coltivare tra i docenti “comunità professionali, di pratica e di ricerca;</a:t>
            </a:r>
          </a:p>
          <a:p>
            <a:pPr marL="342900" indent="-342900">
              <a:buFont typeface="+mj-lt"/>
              <a:buAutoNum type="arabicPeriod"/>
            </a:pPr>
            <a:endParaRPr lang="it-IT" sz="2000" b="1" dirty="0" smtClean="0"/>
          </a:p>
          <a:p>
            <a:pPr marL="342900" indent="-342900">
              <a:buFont typeface="+mj-lt"/>
              <a:buAutoNum type="arabicPeriod"/>
            </a:pPr>
            <a:r>
              <a:rPr lang="it-IT" sz="2000" b="1" dirty="0" smtClean="0"/>
              <a:t>Coltivare tra tutti gli attori coinvolti ”comunità di cura”.</a:t>
            </a:r>
            <a:endParaRPr lang="it-IT" sz="2000" b="1" dirty="0"/>
          </a:p>
        </p:txBody>
      </p:sp>
    </p:spTree>
    <p:extLst>
      <p:ext uri="{BB962C8B-B14F-4D97-AF65-F5344CB8AC3E}">
        <p14:creationId xmlns:p14="http://schemas.microsoft.com/office/powerpoint/2010/main" val="253947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88988" y="836712"/>
            <a:ext cx="8208912" cy="5632311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b="1" i="1" dirty="0" smtClean="0"/>
              <a:t>LE STRUTTURE DI RELAZIONE ( T. Parsons)</a:t>
            </a:r>
          </a:p>
          <a:p>
            <a:pPr algn="just"/>
            <a:r>
              <a:rPr lang="it-IT" i="1" dirty="0" smtClean="0"/>
              <a:t>( Si pensi a una scuola e di questa si considerino tre tipi di relazione: il modo in cui gli insegnanti si relazionano con gli studenti, il modo in cui gli insegnanti si relazionano tra loro e i modo in cui il personale Ata si relaziona agli insegnanti e agli studenti)</a:t>
            </a:r>
          </a:p>
          <a:p>
            <a:pPr algn="just"/>
            <a:endParaRPr lang="it-IT" i="1" dirty="0" smtClean="0"/>
          </a:p>
          <a:p>
            <a:pPr algn="ctr">
              <a:lnSpc>
                <a:spcPct val="150000"/>
              </a:lnSpc>
            </a:pPr>
            <a:r>
              <a:rPr lang="it-IT" sz="2000" dirty="0" smtClean="0"/>
              <a:t>Affettività – neutralità affettiva</a:t>
            </a:r>
          </a:p>
          <a:p>
            <a:pPr algn="ctr">
              <a:lnSpc>
                <a:spcPct val="150000"/>
              </a:lnSpc>
            </a:pPr>
            <a:r>
              <a:rPr lang="it-IT" sz="2000" dirty="0" smtClean="0"/>
              <a:t>Orientamento rivolto al collettivo – orientamento rivolto al sé</a:t>
            </a:r>
          </a:p>
          <a:p>
            <a:pPr algn="ctr">
              <a:lnSpc>
                <a:spcPct val="150000"/>
              </a:lnSpc>
            </a:pPr>
            <a:r>
              <a:rPr lang="it-IT" sz="2000" dirty="0" smtClean="0"/>
              <a:t>Orientamento altruistico – orientamento egocentrico</a:t>
            </a:r>
          </a:p>
          <a:p>
            <a:pPr algn="ctr">
              <a:lnSpc>
                <a:spcPct val="150000"/>
              </a:lnSpc>
            </a:pPr>
            <a:r>
              <a:rPr lang="it-IT" sz="2000" dirty="0" smtClean="0"/>
              <a:t>Orientamento rivolto alla sostanzialità – orientamento rivolto alla strumentalità</a:t>
            </a:r>
          </a:p>
          <a:p>
            <a:pPr algn="ctr">
              <a:lnSpc>
                <a:spcPct val="150000"/>
              </a:lnSpc>
            </a:pPr>
            <a:r>
              <a:rPr lang="it-IT" sz="2000" dirty="0" smtClean="0"/>
              <a:t>Particolarismo - universalismo</a:t>
            </a:r>
          </a:p>
          <a:p>
            <a:pPr algn="ctr">
              <a:lnSpc>
                <a:spcPct val="150000"/>
              </a:lnSpc>
            </a:pPr>
            <a:r>
              <a:rPr lang="it-IT" sz="2000" dirty="0" smtClean="0"/>
              <a:t>Accettazione incondizionata della persona – accettazione della persona condizionata dalla prestazione</a:t>
            </a:r>
          </a:p>
          <a:p>
            <a:pPr algn="ctr">
              <a:lnSpc>
                <a:spcPct val="150000"/>
              </a:lnSpc>
            </a:pPr>
            <a:r>
              <a:rPr lang="it-IT" sz="2000" dirty="0" smtClean="0"/>
              <a:t>Diffusività - specificità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421258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151</TotalTime>
  <Words>2338</Words>
  <Application>Microsoft Office PowerPoint</Application>
  <PresentationFormat>Presentazione su schermo (4:3)</PresentationFormat>
  <Paragraphs>175</Paragraphs>
  <Slides>18</Slides>
  <Notes>18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19" baseType="lpstr">
      <vt:lpstr>Tema di Office</vt:lpstr>
      <vt:lpstr>La scuola come comunità educante</vt:lpstr>
      <vt:lpstr>INDICAZIONI NAZIONALI PER IL CURRICOLO  LA SCUOLA NEL NUOVO SCENARIO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“La comunità può cominciare con te, dal tuo modo di pensare”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INDICAZIONI NAZIONALI PER IL CURRICOLO  LA SCUOLA NEL NUOVO SCENARIO</dc:title>
  <dc:creator>Utente Windows</dc:creator>
  <cp:lastModifiedBy>Utente Windows</cp:lastModifiedBy>
  <cp:revision>32</cp:revision>
  <dcterms:created xsi:type="dcterms:W3CDTF">2014-12-07T21:53:18Z</dcterms:created>
  <dcterms:modified xsi:type="dcterms:W3CDTF">2014-12-11T21:35:16Z</dcterms:modified>
</cp:coreProperties>
</file>